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62" r:id="rId4"/>
    <p:sldId id="359" r:id="rId5"/>
    <p:sldId id="416" r:id="rId6"/>
    <p:sldId id="417" r:id="rId7"/>
    <p:sldId id="415" r:id="rId8"/>
    <p:sldId id="332" r:id="rId9"/>
    <p:sldId id="428" r:id="rId10"/>
    <p:sldId id="425" r:id="rId11"/>
    <p:sldId id="426" r:id="rId12"/>
    <p:sldId id="427" r:id="rId13"/>
    <p:sldId id="429" r:id="rId14"/>
    <p:sldId id="430" r:id="rId15"/>
    <p:sldId id="431" r:id="rId16"/>
    <p:sldId id="432" r:id="rId17"/>
    <p:sldId id="433" r:id="rId18"/>
    <p:sldId id="436" r:id="rId19"/>
    <p:sldId id="435" r:id="rId20"/>
    <p:sldId id="437" r:id="rId21"/>
    <p:sldId id="438" r:id="rId22"/>
    <p:sldId id="439" r:id="rId23"/>
    <p:sldId id="440" r:id="rId24"/>
    <p:sldId id="457" r:id="rId25"/>
    <p:sldId id="458" r:id="rId26"/>
    <p:sldId id="459" r:id="rId27"/>
    <p:sldId id="460" r:id="rId28"/>
    <p:sldId id="461" r:id="rId29"/>
    <p:sldId id="462" r:id="rId30"/>
    <p:sldId id="464" r:id="rId31"/>
    <p:sldId id="465" r:id="rId32"/>
    <p:sldId id="466" r:id="rId33"/>
    <p:sldId id="467" r:id="rId34"/>
    <p:sldId id="468" r:id="rId35"/>
    <p:sldId id="469" r:id="rId36"/>
    <p:sldId id="470" r:id="rId37"/>
    <p:sldId id="478" r:id="rId38"/>
    <p:sldId id="479" r:id="rId39"/>
    <p:sldId id="456" r:id="rId40"/>
    <p:sldId id="471" r:id="rId41"/>
    <p:sldId id="472" r:id="rId42"/>
    <p:sldId id="455" r:id="rId43"/>
    <p:sldId id="442" r:id="rId44"/>
    <p:sldId id="443" r:id="rId45"/>
    <p:sldId id="444" r:id="rId46"/>
    <p:sldId id="445" r:id="rId47"/>
    <p:sldId id="473" r:id="rId48"/>
    <p:sldId id="474" r:id="rId49"/>
    <p:sldId id="475" r:id="rId50"/>
    <p:sldId id="476" r:id="rId51"/>
    <p:sldId id="477" r:id="rId52"/>
    <p:sldId id="386" r:id="rId53"/>
    <p:sldId id="44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000" autoAdjust="0"/>
    <p:restoredTop sz="94660"/>
  </p:normalViewPr>
  <p:slideViewPr>
    <p:cSldViewPr snapToGrid="0">
      <p:cViewPr varScale="1">
        <p:scale>
          <a:sx n="83" d="100"/>
          <a:sy n="83" d="100"/>
        </p:scale>
        <p:origin x="-658" y="-77"/>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6E55CF-1219-41C8-8B58-66B4AF668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0AF10485-7D8A-498B-9366-1D903D80C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DAE81F86-01F4-4856-BDDF-3D5BC4530DCE}"/>
              </a:ext>
            </a:extLst>
          </p:cNvPr>
          <p:cNvSpPr>
            <a:spLocks noGrp="1"/>
          </p:cNvSpPr>
          <p:nvPr>
            <p:ph type="dt" sz="half" idx="10"/>
          </p:nvPr>
        </p:nvSpPr>
        <p:spPr/>
        <p:txBody>
          <a:bodyPr/>
          <a:lstStyle/>
          <a:p>
            <a:fld id="{B3B48485-EDEB-4E5A-BB3A-BC2391E627B4}" type="datetimeFigureOut">
              <a:rPr lang="en-IN" smtClean="0"/>
              <a:pPr/>
              <a:t>23-07-2020</a:t>
            </a:fld>
            <a:endParaRPr lang="en-IN"/>
          </a:p>
        </p:txBody>
      </p:sp>
      <p:sp>
        <p:nvSpPr>
          <p:cNvPr id="5" name="Footer Placeholder 4">
            <a:extLst>
              <a:ext uri="{FF2B5EF4-FFF2-40B4-BE49-F238E27FC236}">
                <a16:creationId xmlns="" xmlns:a16="http://schemas.microsoft.com/office/drawing/2014/main" id="{A4FE61DA-C2A5-48CA-9078-1B1D1357E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E76FA52B-470F-42FD-87C5-2DE4442DAE07}"/>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82630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32E5AF-B45E-4818-B164-190A701E19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C95DC0C4-24D8-4EA1-A46C-DEAB571DBC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953E1C6E-7D45-4DE3-A51D-3441C948032F}"/>
              </a:ext>
            </a:extLst>
          </p:cNvPr>
          <p:cNvSpPr>
            <a:spLocks noGrp="1"/>
          </p:cNvSpPr>
          <p:nvPr>
            <p:ph type="dt" sz="half" idx="10"/>
          </p:nvPr>
        </p:nvSpPr>
        <p:spPr/>
        <p:txBody>
          <a:bodyPr/>
          <a:lstStyle/>
          <a:p>
            <a:fld id="{B3B48485-EDEB-4E5A-BB3A-BC2391E627B4}" type="datetimeFigureOut">
              <a:rPr lang="en-IN" smtClean="0"/>
              <a:pPr/>
              <a:t>23-07-2020</a:t>
            </a:fld>
            <a:endParaRPr lang="en-IN"/>
          </a:p>
        </p:txBody>
      </p:sp>
      <p:sp>
        <p:nvSpPr>
          <p:cNvPr id="5" name="Footer Placeholder 4">
            <a:extLst>
              <a:ext uri="{FF2B5EF4-FFF2-40B4-BE49-F238E27FC236}">
                <a16:creationId xmlns="" xmlns:a16="http://schemas.microsoft.com/office/drawing/2014/main" id="{22B068A0-6236-4080-8D00-67A59EB096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BCBE01B-9213-429F-AB43-BDE1C077E454}"/>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2531736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0AC38E8-2FE5-4B4A-8A03-A2A65362F6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3244DB88-E0DF-4E2B-82D6-411109557F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5C84BC7-18AF-4C06-ACDB-EC2BE129C67A}"/>
              </a:ext>
            </a:extLst>
          </p:cNvPr>
          <p:cNvSpPr>
            <a:spLocks noGrp="1"/>
          </p:cNvSpPr>
          <p:nvPr>
            <p:ph type="dt" sz="half" idx="10"/>
          </p:nvPr>
        </p:nvSpPr>
        <p:spPr/>
        <p:txBody>
          <a:bodyPr/>
          <a:lstStyle/>
          <a:p>
            <a:fld id="{B3B48485-EDEB-4E5A-BB3A-BC2391E627B4}" type="datetimeFigureOut">
              <a:rPr lang="en-IN" smtClean="0"/>
              <a:pPr/>
              <a:t>23-07-2020</a:t>
            </a:fld>
            <a:endParaRPr lang="en-IN"/>
          </a:p>
        </p:txBody>
      </p:sp>
      <p:sp>
        <p:nvSpPr>
          <p:cNvPr id="5" name="Footer Placeholder 4">
            <a:extLst>
              <a:ext uri="{FF2B5EF4-FFF2-40B4-BE49-F238E27FC236}">
                <a16:creationId xmlns="" xmlns:a16="http://schemas.microsoft.com/office/drawing/2014/main" id="{5EAB1688-CA98-4102-B67C-0CE7B3719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895BB8E-8662-4EF1-A418-E85F60E9E1D6}"/>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27747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B33D71-9FA6-4C08-ACF0-C53C351DEF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EBBEE549-37DB-468D-9476-6B8C1C1FD3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92E0A4DC-7735-47AD-851A-C745996242DD}"/>
              </a:ext>
            </a:extLst>
          </p:cNvPr>
          <p:cNvSpPr>
            <a:spLocks noGrp="1"/>
          </p:cNvSpPr>
          <p:nvPr>
            <p:ph type="dt" sz="half" idx="10"/>
          </p:nvPr>
        </p:nvSpPr>
        <p:spPr/>
        <p:txBody>
          <a:bodyPr/>
          <a:lstStyle/>
          <a:p>
            <a:fld id="{B3B48485-EDEB-4E5A-BB3A-BC2391E627B4}" type="datetimeFigureOut">
              <a:rPr lang="en-IN" smtClean="0"/>
              <a:pPr/>
              <a:t>23-07-2020</a:t>
            </a:fld>
            <a:endParaRPr lang="en-IN"/>
          </a:p>
        </p:txBody>
      </p:sp>
      <p:sp>
        <p:nvSpPr>
          <p:cNvPr id="5" name="Footer Placeholder 4">
            <a:extLst>
              <a:ext uri="{FF2B5EF4-FFF2-40B4-BE49-F238E27FC236}">
                <a16:creationId xmlns="" xmlns:a16="http://schemas.microsoft.com/office/drawing/2014/main" id="{26943FBC-A5D1-43BD-9DA0-D398ABDA2C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47B12916-2335-483B-94EA-D11851E5B31E}"/>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424205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063A2F-18F7-4536-99F2-FC8B27595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58609D9B-9245-44DC-AC75-443ED57CA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164A991A-C6AB-403A-B977-F46238364B05}"/>
              </a:ext>
            </a:extLst>
          </p:cNvPr>
          <p:cNvSpPr>
            <a:spLocks noGrp="1"/>
          </p:cNvSpPr>
          <p:nvPr>
            <p:ph type="dt" sz="half" idx="10"/>
          </p:nvPr>
        </p:nvSpPr>
        <p:spPr/>
        <p:txBody>
          <a:bodyPr/>
          <a:lstStyle/>
          <a:p>
            <a:fld id="{B3B48485-EDEB-4E5A-BB3A-BC2391E627B4}" type="datetimeFigureOut">
              <a:rPr lang="en-IN" smtClean="0"/>
              <a:pPr/>
              <a:t>23-07-2020</a:t>
            </a:fld>
            <a:endParaRPr lang="en-IN"/>
          </a:p>
        </p:txBody>
      </p:sp>
      <p:sp>
        <p:nvSpPr>
          <p:cNvPr id="5" name="Footer Placeholder 4">
            <a:extLst>
              <a:ext uri="{FF2B5EF4-FFF2-40B4-BE49-F238E27FC236}">
                <a16:creationId xmlns="" xmlns:a16="http://schemas.microsoft.com/office/drawing/2014/main" id="{234D9759-DC1E-4975-97B2-29C7C35940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34CA209-750C-4C8B-B751-3416FE88993B}"/>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2177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9F4987-E498-4262-9559-D09193AD49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E812AE04-584A-4F87-BD3F-2056E4357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D88D97F2-CC13-4DBD-9769-D973C0E932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AF545AF0-178D-49FD-8D2A-89C0433B65B0}"/>
              </a:ext>
            </a:extLst>
          </p:cNvPr>
          <p:cNvSpPr>
            <a:spLocks noGrp="1"/>
          </p:cNvSpPr>
          <p:nvPr>
            <p:ph type="dt" sz="half" idx="10"/>
          </p:nvPr>
        </p:nvSpPr>
        <p:spPr/>
        <p:txBody>
          <a:bodyPr/>
          <a:lstStyle/>
          <a:p>
            <a:fld id="{B3B48485-EDEB-4E5A-BB3A-BC2391E627B4}" type="datetimeFigureOut">
              <a:rPr lang="en-IN" smtClean="0"/>
              <a:pPr/>
              <a:t>23-07-2020</a:t>
            </a:fld>
            <a:endParaRPr lang="en-IN"/>
          </a:p>
        </p:txBody>
      </p:sp>
      <p:sp>
        <p:nvSpPr>
          <p:cNvPr id="6" name="Footer Placeholder 5">
            <a:extLst>
              <a:ext uri="{FF2B5EF4-FFF2-40B4-BE49-F238E27FC236}">
                <a16:creationId xmlns="" xmlns:a16="http://schemas.microsoft.com/office/drawing/2014/main" id="{745483B5-7D5A-45B3-A598-596291955F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2F9FF5C5-AD43-44E6-80BD-C04A8C6B7CB2}"/>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170188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715758-23C2-4D79-9E83-D4C6916453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56DBBC0-5F55-4BDB-97E8-9092F9D54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56BBC9E7-1AD9-47BC-A0F5-3419A89AFA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644AA541-9D84-43E6-93AC-26ACD49AB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A3CA9F41-1D69-40B0-BB52-67C7B312F3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9960EBD2-2B98-43A1-B284-EDEE62651BD0}"/>
              </a:ext>
            </a:extLst>
          </p:cNvPr>
          <p:cNvSpPr>
            <a:spLocks noGrp="1"/>
          </p:cNvSpPr>
          <p:nvPr>
            <p:ph type="dt" sz="half" idx="10"/>
          </p:nvPr>
        </p:nvSpPr>
        <p:spPr/>
        <p:txBody>
          <a:bodyPr/>
          <a:lstStyle/>
          <a:p>
            <a:fld id="{B3B48485-EDEB-4E5A-BB3A-BC2391E627B4}" type="datetimeFigureOut">
              <a:rPr lang="en-IN" smtClean="0"/>
              <a:pPr/>
              <a:t>23-07-2020</a:t>
            </a:fld>
            <a:endParaRPr lang="en-IN"/>
          </a:p>
        </p:txBody>
      </p:sp>
      <p:sp>
        <p:nvSpPr>
          <p:cNvPr id="8" name="Footer Placeholder 7">
            <a:extLst>
              <a:ext uri="{FF2B5EF4-FFF2-40B4-BE49-F238E27FC236}">
                <a16:creationId xmlns="" xmlns:a16="http://schemas.microsoft.com/office/drawing/2014/main" id="{5E18D130-C756-42B5-A702-84186DC7B8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FC1C5564-0948-403D-A11A-0363F3B8A9E1}"/>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3197723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B07483-06BC-40D1-A55A-6128B568F6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BBF2182A-79CE-45F7-8387-6C454837E86A}"/>
              </a:ext>
            </a:extLst>
          </p:cNvPr>
          <p:cNvSpPr>
            <a:spLocks noGrp="1"/>
          </p:cNvSpPr>
          <p:nvPr>
            <p:ph type="dt" sz="half" idx="10"/>
          </p:nvPr>
        </p:nvSpPr>
        <p:spPr/>
        <p:txBody>
          <a:bodyPr/>
          <a:lstStyle/>
          <a:p>
            <a:fld id="{B3B48485-EDEB-4E5A-BB3A-BC2391E627B4}" type="datetimeFigureOut">
              <a:rPr lang="en-IN" smtClean="0"/>
              <a:pPr/>
              <a:t>23-07-2020</a:t>
            </a:fld>
            <a:endParaRPr lang="en-IN"/>
          </a:p>
        </p:txBody>
      </p:sp>
      <p:sp>
        <p:nvSpPr>
          <p:cNvPr id="4" name="Footer Placeholder 3">
            <a:extLst>
              <a:ext uri="{FF2B5EF4-FFF2-40B4-BE49-F238E27FC236}">
                <a16:creationId xmlns="" xmlns:a16="http://schemas.microsoft.com/office/drawing/2014/main" id="{452DB040-5280-425A-B483-26C0059E8C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97BBA076-5D8E-41FA-9AF0-F0AF4DAB7321}"/>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18393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8D1A081-B71C-4345-89F8-9CC0E8E6C347}"/>
              </a:ext>
            </a:extLst>
          </p:cNvPr>
          <p:cNvSpPr>
            <a:spLocks noGrp="1"/>
          </p:cNvSpPr>
          <p:nvPr>
            <p:ph type="dt" sz="half" idx="10"/>
          </p:nvPr>
        </p:nvSpPr>
        <p:spPr/>
        <p:txBody>
          <a:bodyPr/>
          <a:lstStyle/>
          <a:p>
            <a:fld id="{B3B48485-EDEB-4E5A-BB3A-BC2391E627B4}" type="datetimeFigureOut">
              <a:rPr lang="en-IN" smtClean="0"/>
              <a:pPr/>
              <a:t>23-07-2020</a:t>
            </a:fld>
            <a:endParaRPr lang="en-IN"/>
          </a:p>
        </p:txBody>
      </p:sp>
      <p:sp>
        <p:nvSpPr>
          <p:cNvPr id="3" name="Footer Placeholder 2">
            <a:extLst>
              <a:ext uri="{FF2B5EF4-FFF2-40B4-BE49-F238E27FC236}">
                <a16:creationId xmlns="" xmlns:a16="http://schemas.microsoft.com/office/drawing/2014/main" id="{1CF222AE-D850-4966-A9FD-C25F7B3DCF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27DB98C3-564C-496D-8699-90B1B866059B}"/>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184697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0FC436-126E-4458-A651-DE1D872BE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3C76E34A-3D2E-41BA-9394-4CA6D9C3B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02F80B13-0F72-4E99-BEC1-6E0BE3CF1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8CBFC060-5E9C-455B-AE8D-53ED20C9EC35}"/>
              </a:ext>
            </a:extLst>
          </p:cNvPr>
          <p:cNvSpPr>
            <a:spLocks noGrp="1"/>
          </p:cNvSpPr>
          <p:nvPr>
            <p:ph type="dt" sz="half" idx="10"/>
          </p:nvPr>
        </p:nvSpPr>
        <p:spPr/>
        <p:txBody>
          <a:bodyPr/>
          <a:lstStyle/>
          <a:p>
            <a:fld id="{B3B48485-EDEB-4E5A-BB3A-BC2391E627B4}" type="datetimeFigureOut">
              <a:rPr lang="en-IN" smtClean="0"/>
              <a:pPr/>
              <a:t>23-07-2020</a:t>
            </a:fld>
            <a:endParaRPr lang="en-IN"/>
          </a:p>
        </p:txBody>
      </p:sp>
      <p:sp>
        <p:nvSpPr>
          <p:cNvPr id="6" name="Footer Placeholder 5">
            <a:extLst>
              <a:ext uri="{FF2B5EF4-FFF2-40B4-BE49-F238E27FC236}">
                <a16:creationId xmlns="" xmlns:a16="http://schemas.microsoft.com/office/drawing/2014/main" id="{FF7E7918-BF7D-44F8-8F9F-E373996A45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FCC38C50-9B37-4DF1-8F28-F241EAB62B3D}"/>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103563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5129F5-AD17-404B-A6EC-2DF9ABF90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F121CD5B-EAF0-456D-93F4-242DBB7EF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3F900FED-5D0C-4FB1-A607-68E64A974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2D96042A-E778-40B6-87F9-2CB8B95905A1}"/>
              </a:ext>
            </a:extLst>
          </p:cNvPr>
          <p:cNvSpPr>
            <a:spLocks noGrp="1"/>
          </p:cNvSpPr>
          <p:nvPr>
            <p:ph type="dt" sz="half" idx="10"/>
          </p:nvPr>
        </p:nvSpPr>
        <p:spPr/>
        <p:txBody>
          <a:bodyPr/>
          <a:lstStyle/>
          <a:p>
            <a:fld id="{B3B48485-EDEB-4E5A-BB3A-BC2391E627B4}" type="datetimeFigureOut">
              <a:rPr lang="en-IN" smtClean="0"/>
              <a:pPr/>
              <a:t>23-07-2020</a:t>
            </a:fld>
            <a:endParaRPr lang="en-IN"/>
          </a:p>
        </p:txBody>
      </p:sp>
      <p:sp>
        <p:nvSpPr>
          <p:cNvPr id="6" name="Footer Placeholder 5">
            <a:extLst>
              <a:ext uri="{FF2B5EF4-FFF2-40B4-BE49-F238E27FC236}">
                <a16:creationId xmlns="" xmlns:a16="http://schemas.microsoft.com/office/drawing/2014/main" id="{19787971-2E19-4C5D-94F0-E4CEF7D16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D8E4E3BF-D202-4868-BA7C-52B27F1BF127}"/>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75542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3339DD86-E235-4F02-B9D6-DB6200F29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40EC0324-19E9-4A3B-B2A2-C3D9331B6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C70B1F1D-995C-4D9C-8447-9CCEBBE00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48485-EDEB-4E5A-BB3A-BC2391E627B4}" type="datetimeFigureOut">
              <a:rPr lang="en-IN" smtClean="0"/>
              <a:pPr/>
              <a:t>23-07-2020</a:t>
            </a:fld>
            <a:endParaRPr lang="en-IN"/>
          </a:p>
        </p:txBody>
      </p:sp>
      <p:sp>
        <p:nvSpPr>
          <p:cNvPr id="5" name="Footer Placeholder 4">
            <a:extLst>
              <a:ext uri="{FF2B5EF4-FFF2-40B4-BE49-F238E27FC236}">
                <a16:creationId xmlns="" xmlns:a16="http://schemas.microsoft.com/office/drawing/2014/main" id="{2BEAA717-D969-4E51-B1F1-1BE930E17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DA269EE7-3E26-4A0E-9B5A-FE84B4D0E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1856240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lyticsvidhya.com/blog/2015/01/decision-tree-simplified/" TargetMode="External"/><Relationship Id="rId2" Type="http://schemas.openxmlformats.org/officeDocument/2006/relationships/hyperlink" Target="https://www.analyticsvidhya.com/machine-learning/?utm_source=blog&amp;utm_medium=commonly-used-machine-learning-algorithms" TargetMode="External"/><Relationship Id="rId1" Type="http://schemas.openxmlformats.org/officeDocument/2006/relationships/slideLayout" Target="../slideLayouts/slideLayout2.xml"/><Relationship Id="rId4" Type="http://schemas.openxmlformats.org/officeDocument/2006/relationships/hyperlink" Target="https://www.analyticsvidhya.com/blog/2014/06/introduction-random-forest-simplified/"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analyticsvidhya.com/blog/2017/09/common-machine-learning-algorithm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67D267-3931-42EE-8A02-E5E64C3D8236}"/>
              </a:ext>
            </a:extLst>
          </p:cNvPr>
          <p:cNvSpPr>
            <a:spLocks noGrp="1"/>
          </p:cNvSpPr>
          <p:nvPr>
            <p:ph type="ctrTitle"/>
          </p:nvPr>
        </p:nvSpPr>
        <p:spPr/>
        <p:txBody>
          <a:bodyPr/>
          <a:lstStyle/>
          <a:p>
            <a:r>
              <a:rPr lang="en-IN" dirty="0"/>
              <a:t>Machine Learning - Algorithms</a:t>
            </a:r>
          </a:p>
        </p:txBody>
      </p:sp>
      <p:sp>
        <p:nvSpPr>
          <p:cNvPr id="3" name="Subtitle 2">
            <a:extLst>
              <a:ext uri="{FF2B5EF4-FFF2-40B4-BE49-F238E27FC236}">
                <a16:creationId xmlns="" xmlns:a16="http://schemas.microsoft.com/office/drawing/2014/main" id="{4959FEE3-B41D-441A-ADEC-C99C8C971605}"/>
              </a:ext>
            </a:extLst>
          </p:cNvPr>
          <p:cNvSpPr>
            <a:spLocks noGrp="1"/>
          </p:cNvSpPr>
          <p:nvPr>
            <p:ph type="subTitle" idx="1"/>
          </p:nvPr>
        </p:nvSpPr>
        <p:spPr/>
        <p:txBody>
          <a:bodyPr/>
          <a:lstStyle/>
          <a:p>
            <a:r>
              <a:rPr lang="en-IN" dirty="0"/>
              <a:t>Raghu Prasad K </a:t>
            </a:r>
            <a:r>
              <a:rPr lang="en-IN" dirty="0" smtClean="0"/>
              <a:t>S</a:t>
            </a:r>
          </a:p>
          <a:p>
            <a:r>
              <a:rPr lang="en-IN" dirty="0" err="1" smtClean="0"/>
              <a:t>Infidata</a:t>
            </a:r>
            <a:r>
              <a:rPr lang="en-IN" smtClean="0"/>
              <a:t> Technologies</a:t>
            </a:r>
          </a:p>
          <a:p>
            <a:endParaRPr lang="en-IN" dirty="0"/>
          </a:p>
        </p:txBody>
      </p:sp>
    </p:spTree>
    <p:extLst>
      <p:ext uri="{BB962C8B-B14F-4D97-AF65-F5344CB8AC3E}">
        <p14:creationId xmlns="" xmlns:p14="http://schemas.microsoft.com/office/powerpoint/2010/main" val="33239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Linear Regression – Single Variable</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r>
              <a:rPr lang="en-IN" dirty="0" err="1"/>
              <a:t>Bestfit</a:t>
            </a:r>
            <a:r>
              <a:rPr lang="en-IN" dirty="0"/>
              <a:t> line</a:t>
            </a:r>
          </a:p>
          <a:p>
            <a:endParaRPr lang="en-IN" dirty="0"/>
          </a:p>
        </p:txBody>
      </p:sp>
      <p:pic>
        <p:nvPicPr>
          <p:cNvPr id="5" name="Picture 4">
            <a:extLst>
              <a:ext uri="{FF2B5EF4-FFF2-40B4-BE49-F238E27FC236}">
                <a16:creationId xmlns="" xmlns:a16="http://schemas.microsoft.com/office/drawing/2014/main" id="{9BEE66D4-A6B5-4F29-8680-9D2B41C2F7B8}"/>
              </a:ext>
            </a:extLst>
          </p:cNvPr>
          <p:cNvPicPr>
            <a:picLocks noChangeAspect="1"/>
          </p:cNvPicPr>
          <p:nvPr/>
        </p:nvPicPr>
        <p:blipFill>
          <a:blip r:embed="rId2"/>
          <a:stretch>
            <a:fillRect/>
          </a:stretch>
        </p:blipFill>
        <p:spPr>
          <a:xfrm>
            <a:off x="838199" y="2267337"/>
            <a:ext cx="4769499" cy="4590662"/>
          </a:xfrm>
          <a:prstGeom prst="rect">
            <a:avLst/>
          </a:prstGeom>
        </p:spPr>
      </p:pic>
      <p:pic>
        <p:nvPicPr>
          <p:cNvPr id="7" name="Picture 6">
            <a:extLst>
              <a:ext uri="{FF2B5EF4-FFF2-40B4-BE49-F238E27FC236}">
                <a16:creationId xmlns="" xmlns:a16="http://schemas.microsoft.com/office/drawing/2014/main" id="{69467C4C-5C7F-4267-9F6A-0A2D8D355AFB}"/>
              </a:ext>
            </a:extLst>
          </p:cNvPr>
          <p:cNvPicPr>
            <a:picLocks noChangeAspect="1"/>
          </p:cNvPicPr>
          <p:nvPr/>
        </p:nvPicPr>
        <p:blipFill>
          <a:blip r:embed="rId3"/>
          <a:stretch>
            <a:fillRect/>
          </a:stretch>
        </p:blipFill>
        <p:spPr>
          <a:xfrm>
            <a:off x="5607698" y="2267336"/>
            <a:ext cx="6410447" cy="4590663"/>
          </a:xfrm>
          <a:prstGeom prst="rect">
            <a:avLst/>
          </a:prstGeom>
        </p:spPr>
      </p:pic>
    </p:spTree>
    <p:extLst>
      <p:ext uri="{BB962C8B-B14F-4D97-AF65-F5344CB8AC3E}">
        <p14:creationId xmlns="" xmlns:p14="http://schemas.microsoft.com/office/powerpoint/2010/main" val="990151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Linear Regression – Single Variable</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r>
              <a:rPr lang="en-IN" dirty="0" err="1"/>
              <a:t>Bestfit</a:t>
            </a:r>
            <a:r>
              <a:rPr lang="en-IN" dirty="0"/>
              <a:t> line</a:t>
            </a:r>
          </a:p>
          <a:p>
            <a:endParaRPr lang="en-IN" dirty="0"/>
          </a:p>
        </p:txBody>
      </p:sp>
      <p:pic>
        <p:nvPicPr>
          <p:cNvPr id="4" name="Picture 3">
            <a:extLst>
              <a:ext uri="{FF2B5EF4-FFF2-40B4-BE49-F238E27FC236}">
                <a16:creationId xmlns="" xmlns:a16="http://schemas.microsoft.com/office/drawing/2014/main" id="{EC8F1E66-7942-4BB8-B331-865E129D2EF8}"/>
              </a:ext>
            </a:extLst>
          </p:cNvPr>
          <p:cNvPicPr>
            <a:picLocks noChangeAspect="1"/>
          </p:cNvPicPr>
          <p:nvPr/>
        </p:nvPicPr>
        <p:blipFill>
          <a:blip r:embed="rId2"/>
          <a:stretch>
            <a:fillRect/>
          </a:stretch>
        </p:blipFill>
        <p:spPr>
          <a:xfrm>
            <a:off x="5607698" y="2267338"/>
            <a:ext cx="6193351" cy="4590662"/>
          </a:xfrm>
          <a:prstGeom prst="rect">
            <a:avLst/>
          </a:prstGeom>
        </p:spPr>
      </p:pic>
      <p:pic>
        <p:nvPicPr>
          <p:cNvPr id="5" name="Picture 4">
            <a:extLst>
              <a:ext uri="{FF2B5EF4-FFF2-40B4-BE49-F238E27FC236}">
                <a16:creationId xmlns="" xmlns:a16="http://schemas.microsoft.com/office/drawing/2014/main" id="{9BEE66D4-A6B5-4F29-8680-9D2B41C2F7B8}"/>
              </a:ext>
            </a:extLst>
          </p:cNvPr>
          <p:cNvPicPr>
            <a:picLocks noChangeAspect="1"/>
          </p:cNvPicPr>
          <p:nvPr/>
        </p:nvPicPr>
        <p:blipFill>
          <a:blip r:embed="rId3"/>
          <a:stretch>
            <a:fillRect/>
          </a:stretch>
        </p:blipFill>
        <p:spPr>
          <a:xfrm>
            <a:off x="838199" y="2267337"/>
            <a:ext cx="4769499" cy="4590662"/>
          </a:xfrm>
          <a:prstGeom prst="rect">
            <a:avLst/>
          </a:prstGeom>
        </p:spPr>
      </p:pic>
    </p:spTree>
    <p:extLst>
      <p:ext uri="{BB962C8B-B14F-4D97-AF65-F5344CB8AC3E}">
        <p14:creationId xmlns="" xmlns:p14="http://schemas.microsoft.com/office/powerpoint/2010/main" val="347470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Linear Regression – Single Variable</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r>
              <a:rPr lang="en-IN" dirty="0" err="1"/>
              <a:t>Bestfit</a:t>
            </a:r>
            <a:r>
              <a:rPr lang="en-IN" dirty="0"/>
              <a:t> line</a:t>
            </a:r>
          </a:p>
          <a:p>
            <a:endParaRPr lang="en-IN" dirty="0"/>
          </a:p>
        </p:txBody>
      </p:sp>
      <p:pic>
        <p:nvPicPr>
          <p:cNvPr id="4" name="Picture 3">
            <a:extLst>
              <a:ext uri="{FF2B5EF4-FFF2-40B4-BE49-F238E27FC236}">
                <a16:creationId xmlns="" xmlns:a16="http://schemas.microsoft.com/office/drawing/2014/main" id="{EC8F1E66-7942-4BB8-B331-865E129D2EF8}"/>
              </a:ext>
            </a:extLst>
          </p:cNvPr>
          <p:cNvPicPr>
            <a:picLocks noChangeAspect="1"/>
          </p:cNvPicPr>
          <p:nvPr/>
        </p:nvPicPr>
        <p:blipFill>
          <a:blip r:embed="rId2"/>
          <a:stretch>
            <a:fillRect/>
          </a:stretch>
        </p:blipFill>
        <p:spPr>
          <a:xfrm>
            <a:off x="5607698" y="2267338"/>
            <a:ext cx="6193351" cy="4590662"/>
          </a:xfrm>
          <a:prstGeom prst="rect">
            <a:avLst/>
          </a:prstGeom>
        </p:spPr>
      </p:pic>
      <p:pic>
        <p:nvPicPr>
          <p:cNvPr id="5" name="Picture 4">
            <a:extLst>
              <a:ext uri="{FF2B5EF4-FFF2-40B4-BE49-F238E27FC236}">
                <a16:creationId xmlns="" xmlns:a16="http://schemas.microsoft.com/office/drawing/2014/main" id="{9BEE66D4-A6B5-4F29-8680-9D2B41C2F7B8}"/>
              </a:ext>
            </a:extLst>
          </p:cNvPr>
          <p:cNvPicPr>
            <a:picLocks noChangeAspect="1"/>
          </p:cNvPicPr>
          <p:nvPr/>
        </p:nvPicPr>
        <p:blipFill>
          <a:blip r:embed="rId3"/>
          <a:stretch>
            <a:fillRect/>
          </a:stretch>
        </p:blipFill>
        <p:spPr>
          <a:xfrm>
            <a:off x="838199" y="2267337"/>
            <a:ext cx="4769499" cy="4590662"/>
          </a:xfrm>
          <a:prstGeom prst="rect">
            <a:avLst/>
          </a:prstGeom>
        </p:spPr>
      </p:pic>
    </p:spTree>
    <p:extLst>
      <p:ext uri="{BB962C8B-B14F-4D97-AF65-F5344CB8AC3E}">
        <p14:creationId xmlns="" xmlns:p14="http://schemas.microsoft.com/office/powerpoint/2010/main" val="4122810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Linear Regression – Multiple Variable</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r>
              <a:rPr lang="en-IN" dirty="0"/>
              <a:t>Home price</a:t>
            </a:r>
          </a:p>
          <a:p>
            <a:endParaRPr lang="en-IN" dirty="0"/>
          </a:p>
        </p:txBody>
      </p:sp>
      <p:pic>
        <p:nvPicPr>
          <p:cNvPr id="3" name="Picture 2">
            <a:extLst>
              <a:ext uri="{FF2B5EF4-FFF2-40B4-BE49-F238E27FC236}">
                <a16:creationId xmlns="" xmlns:a16="http://schemas.microsoft.com/office/drawing/2014/main" id="{DDE2AAD7-D8CF-4062-AA7E-B11B98C1805E}"/>
              </a:ext>
            </a:extLst>
          </p:cNvPr>
          <p:cNvPicPr>
            <a:picLocks noChangeAspect="1"/>
          </p:cNvPicPr>
          <p:nvPr/>
        </p:nvPicPr>
        <p:blipFill>
          <a:blip r:embed="rId2"/>
          <a:stretch>
            <a:fillRect/>
          </a:stretch>
        </p:blipFill>
        <p:spPr>
          <a:xfrm>
            <a:off x="838201" y="2681947"/>
            <a:ext cx="4797490" cy="3961449"/>
          </a:xfrm>
          <a:prstGeom prst="rect">
            <a:avLst/>
          </a:prstGeom>
        </p:spPr>
      </p:pic>
      <p:pic>
        <p:nvPicPr>
          <p:cNvPr id="8" name="Picture 7">
            <a:extLst>
              <a:ext uri="{FF2B5EF4-FFF2-40B4-BE49-F238E27FC236}">
                <a16:creationId xmlns="" xmlns:a16="http://schemas.microsoft.com/office/drawing/2014/main" id="{05BDAEE3-F6D6-4F77-9F43-E25DF184DF71}"/>
              </a:ext>
            </a:extLst>
          </p:cNvPr>
          <p:cNvPicPr>
            <a:picLocks noChangeAspect="1"/>
          </p:cNvPicPr>
          <p:nvPr/>
        </p:nvPicPr>
        <p:blipFill>
          <a:blip r:embed="rId3"/>
          <a:stretch>
            <a:fillRect/>
          </a:stretch>
        </p:blipFill>
        <p:spPr>
          <a:xfrm>
            <a:off x="5365102" y="3704252"/>
            <a:ext cx="6643396" cy="2651081"/>
          </a:xfrm>
          <a:prstGeom prst="rect">
            <a:avLst/>
          </a:prstGeom>
        </p:spPr>
      </p:pic>
    </p:spTree>
    <p:extLst>
      <p:ext uri="{BB962C8B-B14F-4D97-AF65-F5344CB8AC3E}">
        <p14:creationId xmlns="" xmlns:p14="http://schemas.microsoft.com/office/powerpoint/2010/main" val="1150282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Dummy Variables – One Hot Encoding</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r>
              <a:rPr lang="en-IN" dirty="0"/>
              <a:t>Using Pandas – </a:t>
            </a:r>
            <a:r>
              <a:rPr lang="en-IN" dirty="0" err="1"/>
              <a:t>get_dummies</a:t>
            </a:r>
            <a:endParaRPr lang="en-IN" dirty="0"/>
          </a:p>
          <a:p>
            <a:r>
              <a:rPr lang="en-IN" dirty="0"/>
              <a:t>Using </a:t>
            </a:r>
            <a:r>
              <a:rPr lang="en-IN" dirty="0" err="1"/>
              <a:t>sklearn</a:t>
            </a:r>
            <a:r>
              <a:rPr lang="en-IN" dirty="0"/>
              <a:t> – </a:t>
            </a:r>
            <a:r>
              <a:rPr lang="en-IN" dirty="0" err="1"/>
              <a:t>OneHotEncoding</a:t>
            </a:r>
            <a:endParaRPr lang="en-IN" dirty="0"/>
          </a:p>
          <a:p>
            <a:endParaRPr lang="en-IN" dirty="0"/>
          </a:p>
          <a:p>
            <a:endParaRPr lang="en-IN" dirty="0"/>
          </a:p>
        </p:txBody>
      </p:sp>
      <p:pic>
        <p:nvPicPr>
          <p:cNvPr id="4" name="Picture 3">
            <a:extLst>
              <a:ext uri="{FF2B5EF4-FFF2-40B4-BE49-F238E27FC236}">
                <a16:creationId xmlns="" xmlns:a16="http://schemas.microsoft.com/office/drawing/2014/main" id="{94F2AF42-1FED-4C0B-93DE-42999CEE6EC2}"/>
              </a:ext>
            </a:extLst>
          </p:cNvPr>
          <p:cNvPicPr>
            <a:picLocks noChangeAspect="1"/>
          </p:cNvPicPr>
          <p:nvPr/>
        </p:nvPicPr>
        <p:blipFill>
          <a:blip r:embed="rId2"/>
          <a:stretch>
            <a:fillRect/>
          </a:stretch>
        </p:blipFill>
        <p:spPr>
          <a:xfrm>
            <a:off x="1020947" y="2861829"/>
            <a:ext cx="6116971" cy="3744244"/>
          </a:xfrm>
          <a:prstGeom prst="rect">
            <a:avLst/>
          </a:prstGeom>
        </p:spPr>
      </p:pic>
      <p:pic>
        <p:nvPicPr>
          <p:cNvPr id="5" name="Picture 4">
            <a:extLst>
              <a:ext uri="{FF2B5EF4-FFF2-40B4-BE49-F238E27FC236}">
                <a16:creationId xmlns="" xmlns:a16="http://schemas.microsoft.com/office/drawing/2014/main" id="{883EE633-FC7A-478D-91DD-A65CBA13D806}"/>
              </a:ext>
            </a:extLst>
          </p:cNvPr>
          <p:cNvPicPr>
            <a:picLocks noChangeAspect="1"/>
          </p:cNvPicPr>
          <p:nvPr/>
        </p:nvPicPr>
        <p:blipFill>
          <a:blip r:embed="rId3"/>
          <a:stretch>
            <a:fillRect/>
          </a:stretch>
        </p:blipFill>
        <p:spPr>
          <a:xfrm>
            <a:off x="7221184" y="2897843"/>
            <a:ext cx="3833192" cy="3708229"/>
          </a:xfrm>
          <a:prstGeom prst="rect">
            <a:avLst/>
          </a:prstGeom>
        </p:spPr>
      </p:pic>
    </p:spTree>
    <p:extLst>
      <p:ext uri="{BB962C8B-B14F-4D97-AF65-F5344CB8AC3E}">
        <p14:creationId xmlns="" xmlns:p14="http://schemas.microsoft.com/office/powerpoint/2010/main" val="77489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Dummy Variables – One Hot Encoding</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r>
              <a:rPr lang="en-IN" dirty="0"/>
              <a:t>Using Pandas – </a:t>
            </a:r>
            <a:r>
              <a:rPr lang="en-IN" dirty="0" err="1"/>
              <a:t>get_dummies</a:t>
            </a:r>
            <a:endParaRPr lang="en-IN" dirty="0"/>
          </a:p>
          <a:p>
            <a:r>
              <a:rPr lang="en-IN" dirty="0"/>
              <a:t>Using </a:t>
            </a:r>
            <a:r>
              <a:rPr lang="en-IN" dirty="0" err="1"/>
              <a:t>sklearn</a:t>
            </a:r>
            <a:r>
              <a:rPr lang="en-IN" dirty="0"/>
              <a:t> – </a:t>
            </a:r>
            <a:r>
              <a:rPr lang="en-IN" dirty="0" err="1"/>
              <a:t>OneHotEncoding</a:t>
            </a:r>
            <a:endParaRPr lang="en-IN" dirty="0"/>
          </a:p>
          <a:p>
            <a:endParaRPr lang="en-IN" dirty="0"/>
          </a:p>
          <a:p>
            <a:endParaRPr lang="en-IN" dirty="0"/>
          </a:p>
        </p:txBody>
      </p:sp>
      <p:pic>
        <p:nvPicPr>
          <p:cNvPr id="4" name="Picture 3">
            <a:extLst>
              <a:ext uri="{FF2B5EF4-FFF2-40B4-BE49-F238E27FC236}">
                <a16:creationId xmlns="" xmlns:a16="http://schemas.microsoft.com/office/drawing/2014/main" id="{94F2AF42-1FED-4C0B-93DE-42999CEE6EC2}"/>
              </a:ext>
            </a:extLst>
          </p:cNvPr>
          <p:cNvPicPr>
            <a:picLocks noChangeAspect="1"/>
          </p:cNvPicPr>
          <p:nvPr/>
        </p:nvPicPr>
        <p:blipFill>
          <a:blip r:embed="rId2"/>
          <a:stretch>
            <a:fillRect/>
          </a:stretch>
        </p:blipFill>
        <p:spPr>
          <a:xfrm>
            <a:off x="1020947" y="2861829"/>
            <a:ext cx="6116971" cy="3744244"/>
          </a:xfrm>
          <a:prstGeom prst="rect">
            <a:avLst/>
          </a:prstGeom>
        </p:spPr>
      </p:pic>
      <p:pic>
        <p:nvPicPr>
          <p:cNvPr id="5" name="Picture 4">
            <a:extLst>
              <a:ext uri="{FF2B5EF4-FFF2-40B4-BE49-F238E27FC236}">
                <a16:creationId xmlns="" xmlns:a16="http://schemas.microsoft.com/office/drawing/2014/main" id="{883EE633-FC7A-478D-91DD-A65CBA13D806}"/>
              </a:ext>
            </a:extLst>
          </p:cNvPr>
          <p:cNvPicPr>
            <a:picLocks noChangeAspect="1"/>
          </p:cNvPicPr>
          <p:nvPr/>
        </p:nvPicPr>
        <p:blipFill>
          <a:blip r:embed="rId3"/>
          <a:stretch>
            <a:fillRect/>
          </a:stretch>
        </p:blipFill>
        <p:spPr>
          <a:xfrm>
            <a:off x="7221184" y="2897843"/>
            <a:ext cx="3833192" cy="3708229"/>
          </a:xfrm>
          <a:prstGeom prst="rect">
            <a:avLst/>
          </a:prstGeom>
        </p:spPr>
      </p:pic>
    </p:spTree>
    <p:extLst>
      <p:ext uri="{BB962C8B-B14F-4D97-AF65-F5344CB8AC3E}">
        <p14:creationId xmlns="" xmlns:p14="http://schemas.microsoft.com/office/powerpoint/2010/main" val="2947251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Dummy Variables – One Hot Encoding</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r>
              <a:rPr lang="en-IN" dirty="0"/>
              <a:t>Using Pandas – </a:t>
            </a:r>
            <a:r>
              <a:rPr lang="en-IN" dirty="0" err="1"/>
              <a:t>get_dummies</a:t>
            </a:r>
            <a:endParaRPr lang="en-IN" dirty="0"/>
          </a:p>
          <a:p>
            <a:r>
              <a:rPr lang="en-IN" dirty="0"/>
              <a:t>Using </a:t>
            </a:r>
            <a:r>
              <a:rPr lang="en-IN" dirty="0" err="1"/>
              <a:t>sklearn</a:t>
            </a:r>
            <a:r>
              <a:rPr lang="en-IN" dirty="0"/>
              <a:t> – </a:t>
            </a:r>
            <a:r>
              <a:rPr lang="en-IN" dirty="0" err="1"/>
              <a:t>OneHotEncoding</a:t>
            </a:r>
            <a:endParaRPr lang="en-IN" dirty="0"/>
          </a:p>
          <a:p>
            <a:endParaRPr lang="en-IN" dirty="0"/>
          </a:p>
          <a:p>
            <a:endParaRPr lang="en-IN" dirty="0"/>
          </a:p>
        </p:txBody>
      </p:sp>
      <p:pic>
        <p:nvPicPr>
          <p:cNvPr id="3" name="Picture 2">
            <a:extLst>
              <a:ext uri="{FF2B5EF4-FFF2-40B4-BE49-F238E27FC236}">
                <a16:creationId xmlns="" xmlns:a16="http://schemas.microsoft.com/office/drawing/2014/main" id="{86BF3F77-361D-44BF-974F-FF2DC1CD179D}"/>
              </a:ext>
            </a:extLst>
          </p:cNvPr>
          <p:cNvPicPr>
            <a:picLocks noChangeAspect="1"/>
          </p:cNvPicPr>
          <p:nvPr/>
        </p:nvPicPr>
        <p:blipFill>
          <a:blip r:embed="rId2"/>
          <a:stretch>
            <a:fillRect/>
          </a:stretch>
        </p:blipFill>
        <p:spPr>
          <a:xfrm>
            <a:off x="909628" y="3069770"/>
            <a:ext cx="4474136" cy="3648597"/>
          </a:xfrm>
          <a:prstGeom prst="rect">
            <a:avLst/>
          </a:prstGeom>
        </p:spPr>
      </p:pic>
      <p:pic>
        <p:nvPicPr>
          <p:cNvPr id="7" name="Picture 6">
            <a:extLst>
              <a:ext uri="{FF2B5EF4-FFF2-40B4-BE49-F238E27FC236}">
                <a16:creationId xmlns="" xmlns:a16="http://schemas.microsoft.com/office/drawing/2014/main" id="{5F3912E8-E250-4826-BA0E-DB13CEACF04C}"/>
              </a:ext>
            </a:extLst>
          </p:cNvPr>
          <p:cNvPicPr>
            <a:picLocks noChangeAspect="1"/>
          </p:cNvPicPr>
          <p:nvPr/>
        </p:nvPicPr>
        <p:blipFill>
          <a:blip r:embed="rId3"/>
          <a:stretch>
            <a:fillRect/>
          </a:stretch>
        </p:blipFill>
        <p:spPr>
          <a:xfrm>
            <a:off x="5455192" y="3265714"/>
            <a:ext cx="6736808" cy="3452653"/>
          </a:xfrm>
          <a:prstGeom prst="rect">
            <a:avLst/>
          </a:prstGeom>
        </p:spPr>
      </p:pic>
    </p:spTree>
    <p:extLst>
      <p:ext uri="{BB962C8B-B14F-4D97-AF65-F5344CB8AC3E}">
        <p14:creationId xmlns="" xmlns:p14="http://schemas.microsoft.com/office/powerpoint/2010/main" val="4107068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Logistic Regression – Binary Classification</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 xmlns:a16="http://schemas.microsoft.com/office/drawing/2014/main" id="{604C0262-38B9-40C6-ACD5-D5D7ADB13EF0}"/>
              </a:ext>
            </a:extLst>
          </p:cNvPr>
          <p:cNvPicPr>
            <a:picLocks noChangeAspect="1"/>
          </p:cNvPicPr>
          <p:nvPr/>
        </p:nvPicPr>
        <p:blipFill>
          <a:blip r:embed="rId2"/>
          <a:stretch>
            <a:fillRect/>
          </a:stretch>
        </p:blipFill>
        <p:spPr>
          <a:xfrm>
            <a:off x="1029605" y="1690689"/>
            <a:ext cx="5623122" cy="4621212"/>
          </a:xfrm>
          <a:prstGeom prst="rect">
            <a:avLst/>
          </a:prstGeom>
        </p:spPr>
      </p:pic>
      <p:pic>
        <p:nvPicPr>
          <p:cNvPr id="5" name="Picture 4">
            <a:extLst>
              <a:ext uri="{FF2B5EF4-FFF2-40B4-BE49-F238E27FC236}">
                <a16:creationId xmlns="" xmlns:a16="http://schemas.microsoft.com/office/drawing/2014/main" id="{E2CD2ABE-5E00-4A44-82A2-E7E118687732}"/>
              </a:ext>
            </a:extLst>
          </p:cNvPr>
          <p:cNvPicPr>
            <a:picLocks noChangeAspect="1"/>
          </p:cNvPicPr>
          <p:nvPr/>
        </p:nvPicPr>
        <p:blipFill>
          <a:blip r:embed="rId3"/>
          <a:stretch>
            <a:fillRect/>
          </a:stretch>
        </p:blipFill>
        <p:spPr>
          <a:xfrm>
            <a:off x="6844132" y="1960562"/>
            <a:ext cx="4822372" cy="4351337"/>
          </a:xfrm>
          <a:prstGeom prst="rect">
            <a:avLst/>
          </a:prstGeom>
        </p:spPr>
      </p:pic>
    </p:spTree>
    <p:extLst>
      <p:ext uri="{BB962C8B-B14F-4D97-AF65-F5344CB8AC3E}">
        <p14:creationId xmlns="" xmlns:p14="http://schemas.microsoft.com/office/powerpoint/2010/main" val="942477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Logistic Regression – Binary Classification</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 xmlns:a16="http://schemas.microsoft.com/office/drawing/2014/main" id="{E9B60299-828C-4FE9-8CC6-150E3D649E50}"/>
              </a:ext>
            </a:extLst>
          </p:cNvPr>
          <p:cNvPicPr>
            <a:picLocks noChangeAspect="1"/>
          </p:cNvPicPr>
          <p:nvPr/>
        </p:nvPicPr>
        <p:blipFill>
          <a:blip r:embed="rId2"/>
          <a:stretch>
            <a:fillRect/>
          </a:stretch>
        </p:blipFill>
        <p:spPr>
          <a:xfrm>
            <a:off x="905069" y="1567543"/>
            <a:ext cx="5514392" cy="4925332"/>
          </a:xfrm>
          <a:prstGeom prst="rect">
            <a:avLst/>
          </a:prstGeom>
        </p:spPr>
      </p:pic>
      <p:pic>
        <p:nvPicPr>
          <p:cNvPr id="7" name="Picture 6">
            <a:extLst>
              <a:ext uri="{FF2B5EF4-FFF2-40B4-BE49-F238E27FC236}">
                <a16:creationId xmlns="" xmlns:a16="http://schemas.microsoft.com/office/drawing/2014/main" id="{2B8EB7F6-5AB2-4570-ADFC-802A0CFBB821}"/>
              </a:ext>
            </a:extLst>
          </p:cNvPr>
          <p:cNvPicPr>
            <a:picLocks noChangeAspect="1"/>
          </p:cNvPicPr>
          <p:nvPr/>
        </p:nvPicPr>
        <p:blipFill>
          <a:blip r:embed="rId3"/>
          <a:stretch>
            <a:fillRect/>
          </a:stretch>
        </p:blipFill>
        <p:spPr>
          <a:xfrm>
            <a:off x="6486330" y="1362269"/>
            <a:ext cx="4934339" cy="5130606"/>
          </a:xfrm>
          <a:prstGeom prst="rect">
            <a:avLst/>
          </a:prstGeom>
        </p:spPr>
      </p:pic>
    </p:spTree>
    <p:extLst>
      <p:ext uri="{BB962C8B-B14F-4D97-AF65-F5344CB8AC3E}">
        <p14:creationId xmlns="" xmlns:p14="http://schemas.microsoft.com/office/powerpoint/2010/main" val="3490984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Logistic Regression – Binary Classification</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 xmlns:a16="http://schemas.microsoft.com/office/drawing/2014/main" id="{26AB9677-6ACD-4E28-944D-FDC57D0A993F}"/>
              </a:ext>
            </a:extLst>
          </p:cNvPr>
          <p:cNvPicPr>
            <a:picLocks noChangeAspect="1"/>
          </p:cNvPicPr>
          <p:nvPr/>
        </p:nvPicPr>
        <p:blipFill>
          <a:blip r:embed="rId2"/>
          <a:stretch>
            <a:fillRect/>
          </a:stretch>
        </p:blipFill>
        <p:spPr>
          <a:xfrm>
            <a:off x="1091391" y="1923489"/>
            <a:ext cx="4217727" cy="4351338"/>
          </a:xfrm>
          <a:prstGeom prst="rect">
            <a:avLst/>
          </a:prstGeom>
        </p:spPr>
      </p:pic>
      <p:pic>
        <p:nvPicPr>
          <p:cNvPr id="7" name="Picture 6">
            <a:extLst>
              <a:ext uri="{FF2B5EF4-FFF2-40B4-BE49-F238E27FC236}">
                <a16:creationId xmlns="" xmlns:a16="http://schemas.microsoft.com/office/drawing/2014/main" id="{A2E347E3-7A3A-4C06-A258-42762BC05335}"/>
              </a:ext>
            </a:extLst>
          </p:cNvPr>
          <p:cNvPicPr>
            <a:picLocks noChangeAspect="1"/>
          </p:cNvPicPr>
          <p:nvPr/>
        </p:nvPicPr>
        <p:blipFill>
          <a:blip r:embed="rId3"/>
          <a:stretch>
            <a:fillRect/>
          </a:stretch>
        </p:blipFill>
        <p:spPr>
          <a:xfrm>
            <a:off x="5411755" y="1690688"/>
            <a:ext cx="5688854" cy="4584139"/>
          </a:xfrm>
          <a:prstGeom prst="rect">
            <a:avLst/>
          </a:prstGeom>
        </p:spPr>
      </p:pic>
    </p:spTree>
    <p:extLst>
      <p:ext uri="{BB962C8B-B14F-4D97-AF65-F5344CB8AC3E}">
        <p14:creationId xmlns="" xmlns:p14="http://schemas.microsoft.com/office/powerpoint/2010/main" val="3351594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41D3BD-21ED-4200-A35D-5864E79FFE5E}"/>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 xmlns:a16="http://schemas.microsoft.com/office/drawing/2014/main" id="{70EAE32C-01B9-4D24-8F7D-680E6749ACEE}"/>
              </a:ext>
            </a:extLst>
          </p:cNvPr>
          <p:cNvSpPr>
            <a:spLocks noGrp="1"/>
          </p:cNvSpPr>
          <p:nvPr>
            <p:ph idx="1"/>
          </p:nvPr>
        </p:nvSpPr>
        <p:spPr/>
        <p:txBody>
          <a:bodyPr>
            <a:normAutofit fontScale="92500"/>
          </a:bodyPr>
          <a:lstStyle/>
          <a:p>
            <a:r>
              <a:rPr lang="en-IN" dirty="0"/>
              <a:t>Raghu Prasad – BE, MS</a:t>
            </a:r>
          </a:p>
          <a:p>
            <a:r>
              <a:rPr lang="en-IN" dirty="0"/>
              <a:t>Total of 24 years of experience</a:t>
            </a:r>
          </a:p>
          <a:p>
            <a:r>
              <a:rPr lang="en-IN" dirty="0"/>
              <a:t>7 years as a lecturer in Engineering College</a:t>
            </a:r>
          </a:p>
          <a:p>
            <a:r>
              <a:rPr lang="en-IN" dirty="0"/>
              <a:t>17 Years into IT</a:t>
            </a:r>
          </a:p>
          <a:p>
            <a:r>
              <a:rPr lang="en-IN" dirty="0"/>
              <a:t>Worked with companies like </a:t>
            </a:r>
            <a:r>
              <a:rPr lang="en-IN" dirty="0" err="1"/>
              <a:t>CISCO,CSC,ICICI,First</a:t>
            </a:r>
            <a:r>
              <a:rPr lang="en-IN" dirty="0"/>
              <a:t> Apex – NTT Data</a:t>
            </a:r>
          </a:p>
          <a:p>
            <a:r>
              <a:rPr lang="en-IN" dirty="0"/>
              <a:t>Currently into Corporate training and consultancy</a:t>
            </a:r>
          </a:p>
          <a:p>
            <a:r>
              <a:rPr lang="en-IN" dirty="0"/>
              <a:t>Worked with corporates and public sector</a:t>
            </a:r>
          </a:p>
          <a:p>
            <a:r>
              <a:rPr lang="en-IN" dirty="0"/>
              <a:t>Technologies – </a:t>
            </a:r>
            <a:r>
              <a:rPr lang="en-IN" dirty="0" err="1"/>
              <a:t>Java,Python,Data</a:t>
            </a:r>
            <a:r>
              <a:rPr lang="en-IN" dirty="0"/>
              <a:t> </a:t>
            </a:r>
            <a:r>
              <a:rPr lang="en-IN" dirty="0" err="1"/>
              <a:t>Sciences,Web</a:t>
            </a:r>
            <a:r>
              <a:rPr lang="en-IN" dirty="0"/>
              <a:t> </a:t>
            </a:r>
            <a:r>
              <a:rPr lang="en-IN" dirty="0" err="1"/>
              <a:t>technologies,Java</a:t>
            </a:r>
            <a:r>
              <a:rPr lang="en-IN" dirty="0"/>
              <a:t> Script technologies (MEAN stack),</a:t>
            </a:r>
            <a:r>
              <a:rPr lang="en-IN" dirty="0" err="1"/>
              <a:t>IOT,Test</a:t>
            </a:r>
            <a:r>
              <a:rPr lang="en-IN" dirty="0"/>
              <a:t> Automation – </a:t>
            </a:r>
            <a:r>
              <a:rPr lang="en-IN" dirty="0" err="1"/>
              <a:t>Selenium,JMeter</a:t>
            </a:r>
            <a:endParaRPr lang="en-IN" dirty="0"/>
          </a:p>
          <a:p>
            <a:pPr marL="0" indent="0">
              <a:buNone/>
            </a:pPr>
            <a:endParaRPr lang="en-IN" dirty="0"/>
          </a:p>
        </p:txBody>
      </p:sp>
    </p:spTree>
    <p:extLst>
      <p:ext uri="{BB962C8B-B14F-4D97-AF65-F5344CB8AC3E}">
        <p14:creationId xmlns=""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Logistic Regression – Binary Classification</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 xmlns:a16="http://schemas.microsoft.com/office/drawing/2014/main" id="{336D3017-A02B-4259-9C24-C2BC08DBFD8D}"/>
              </a:ext>
            </a:extLst>
          </p:cNvPr>
          <p:cNvPicPr>
            <a:picLocks noChangeAspect="1"/>
          </p:cNvPicPr>
          <p:nvPr/>
        </p:nvPicPr>
        <p:blipFill>
          <a:blip r:embed="rId2"/>
          <a:stretch>
            <a:fillRect/>
          </a:stretch>
        </p:blipFill>
        <p:spPr>
          <a:xfrm>
            <a:off x="1124903" y="2034072"/>
            <a:ext cx="5621130" cy="4066713"/>
          </a:xfrm>
          <a:prstGeom prst="rect">
            <a:avLst/>
          </a:prstGeom>
        </p:spPr>
      </p:pic>
      <p:pic>
        <p:nvPicPr>
          <p:cNvPr id="5" name="Picture 4">
            <a:extLst>
              <a:ext uri="{FF2B5EF4-FFF2-40B4-BE49-F238E27FC236}">
                <a16:creationId xmlns="" xmlns:a16="http://schemas.microsoft.com/office/drawing/2014/main" id="{6C476EEE-002B-4310-AAE2-65A7C066C167}"/>
              </a:ext>
            </a:extLst>
          </p:cNvPr>
          <p:cNvPicPr>
            <a:picLocks noChangeAspect="1"/>
          </p:cNvPicPr>
          <p:nvPr/>
        </p:nvPicPr>
        <p:blipFill>
          <a:blip r:embed="rId3"/>
          <a:stretch>
            <a:fillRect/>
          </a:stretch>
        </p:blipFill>
        <p:spPr>
          <a:xfrm>
            <a:off x="6923314" y="2108718"/>
            <a:ext cx="4430486" cy="3992067"/>
          </a:xfrm>
          <a:prstGeom prst="rect">
            <a:avLst/>
          </a:prstGeom>
        </p:spPr>
      </p:pic>
    </p:spTree>
    <p:extLst>
      <p:ext uri="{BB962C8B-B14F-4D97-AF65-F5344CB8AC3E}">
        <p14:creationId xmlns="" xmlns:p14="http://schemas.microsoft.com/office/powerpoint/2010/main" val="682425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Logistic Regression – Binary Classification</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 xmlns:a16="http://schemas.microsoft.com/office/drawing/2014/main" id="{FEBDD759-AED7-41EC-84BB-CE598B12F556}"/>
              </a:ext>
            </a:extLst>
          </p:cNvPr>
          <p:cNvPicPr>
            <a:picLocks noChangeAspect="1"/>
          </p:cNvPicPr>
          <p:nvPr/>
        </p:nvPicPr>
        <p:blipFill>
          <a:blip r:embed="rId2"/>
          <a:stretch>
            <a:fillRect/>
          </a:stretch>
        </p:blipFill>
        <p:spPr>
          <a:xfrm>
            <a:off x="1231642" y="1569559"/>
            <a:ext cx="9106676" cy="4728604"/>
          </a:xfrm>
          <a:prstGeom prst="rect">
            <a:avLst/>
          </a:prstGeom>
        </p:spPr>
      </p:pic>
    </p:spTree>
    <p:extLst>
      <p:ext uri="{BB962C8B-B14F-4D97-AF65-F5344CB8AC3E}">
        <p14:creationId xmlns="" xmlns:p14="http://schemas.microsoft.com/office/powerpoint/2010/main" val="804462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Logistic Regression – Multiclass Classification</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 xmlns:a16="http://schemas.microsoft.com/office/drawing/2014/main" id="{19CD6A3B-3A31-48DA-BE69-9CF0EDA54165}"/>
              </a:ext>
            </a:extLst>
          </p:cNvPr>
          <p:cNvPicPr>
            <a:picLocks noChangeAspect="1"/>
          </p:cNvPicPr>
          <p:nvPr/>
        </p:nvPicPr>
        <p:blipFill>
          <a:blip r:embed="rId2"/>
          <a:stretch>
            <a:fillRect/>
          </a:stretch>
        </p:blipFill>
        <p:spPr>
          <a:xfrm>
            <a:off x="951723" y="1291404"/>
            <a:ext cx="9946432" cy="5081403"/>
          </a:xfrm>
          <a:prstGeom prst="rect">
            <a:avLst/>
          </a:prstGeom>
        </p:spPr>
      </p:pic>
    </p:spTree>
    <p:extLst>
      <p:ext uri="{BB962C8B-B14F-4D97-AF65-F5344CB8AC3E}">
        <p14:creationId xmlns="" xmlns:p14="http://schemas.microsoft.com/office/powerpoint/2010/main" val="175859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 xmlns:a16="http://schemas.microsoft.com/office/drawing/2014/main" id="{7BFE7B63-B166-4A78-AE27-CFDFCEC97EED}"/>
              </a:ext>
            </a:extLst>
          </p:cNvPr>
          <p:cNvPicPr>
            <a:picLocks noChangeAspect="1"/>
          </p:cNvPicPr>
          <p:nvPr/>
        </p:nvPicPr>
        <p:blipFill>
          <a:blip r:embed="rId2"/>
          <a:stretch>
            <a:fillRect/>
          </a:stretch>
        </p:blipFill>
        <p:spPr>
          <a:xfrm>
            <a:off x="838200" y="1690688"/>
            <a:ext cx="5034699" cy="3825572"/>
          </a:xfrm>
          <a:prstGeom prst="rect">
            <a:avLst/>
          </a:prstGeom>
        </p:spPr>
      </p:pic>
      <p:pic>
        <p:nvPicPr>
          <p:cNvPr id="7" name="Picture 6">
            <a:extLst>
              <a:ext uri="{FF2B5EF4-FFF2-40B4-BE49-F238E27FC236}">
                <a16:creationId xmlns="" xmlns:a16="http://schemas.microsoft.com/office/drawing/2014/main" id="{85D79D89-2828-44AC-9EEF-8686D0BB048F}"/>
              </a:ext>
            </a:extLst>
          </p:cNvPr>
          <p:cNvPicPr>
            <a:picLocks noChangeAspect="1"/>
          </p:cNvPicPr>
          <p:nvPr/>
        </p:nvPicPr>
        <p:blipFill>
          <a:blip r:embed="rId3"/>
          <a:stretch>
            <a:fillRect/>
          </a:stretch>
        </p:blipFill>
        <p:spPr>
          <a:xfrm>
            <a:off x="6149419" y="1530655"/>
            <a:ext cx="5034699" cy="3985605"/>
          </a:xfrm>
          <a:prstGeom prst="rect">
            <a:avLst/>
          </a:prstGeom>
        </p:spPr>
      </p:pic>
    </p:spTree>
    <p:extLst>
      <p:ext uri="{BB962C8B-B14F-4D97-AF65-F5344CB8AC3E}">
        <p14:creationId xmlns="" xmlns:p14="http://schemas.microsoft.com/office/powerpoint/2010/main" val="337195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 xmlns:a16="http://schemas.microsoft.com/office/drawing/2014/main" id="{895D7642-1311-47EF-B7F6-BD552EE66C9C}"/>
              </a:ext>
            </a:extLst>
          </p:cNvPr>
          <p:cNvPicPr>
            <a:picLocks noChangeAspect="1"/>
          </p:cNvPicPr>
          <p:nvPr/>
        </p:nvPicPr>
        <p:blipFill>
          <a:blip r:embed="rId2"/>
          <a:stretch>
            <a:fillRect/>
          </a:stretch>
        </p:blipFill>
        <p:spPr>
          <a:xfrm>
            <a:off x="838200" y="1356180"/>
            <a:ext cx="10323136" cy="5242583"/>
          </a:xfrm>
          <a:prstGeom prst="rect">
            <a:avLst/>
          </a:prstGeom>
        </p:spPr>
      </p:pic>
    </p:spTree>
    <p:extLst>
      <p:ext uri="{BB962C8B-B14F-4D97-AF65-F5344CB8AC3E}">
        <p14:creationId xmlns="" xmlns:p14="http://schemas.microsoft.com/office/powerpoint/2010/main" val="3838094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 xmlns:a16="http://schemas.microsoft.com/office/drawing/2014/main" id="{E38E035A-EFAE-4918-8EB1-44AD8FE45E11}"/>
              </a:ext>
            </a:extLst>
          </p:cNvPr>
          <p:cNvPicPr>
            <a:picLocks noChangeAspect="1"/>
          </p:cNvPicPr>
          <p:nvPr/>
        </p:nvPicPr>
        <p:blipFill>
          <a:blip r:embed="rId2"/>
          <a:stretch>
            <a:fillRect/>
          </a:stretch>
        </p:blipFill>
        <p:spPr>
          <a:xfrm>
            <a:off x="754144" y="1710540"/>
            <a:ext cx="10515600" cy="4782335"/>
          </a:xfrm>
          <a:prstGeom prst="rect">
            <a:avLst/>
          </a:prstGeom>
        </p:spPr>
      </p:pic>
    </p:spTree>
    <p:extLst>
      <p:ext uri="{BB962C8B-B14F-4D97-AF65-F5344CB8AC3E}">
        <p14:creationId xmlns="" xmlns:p14="http://schemas.microsoft.com/office/powerpoint/2010/main" val="1810925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 xmlns:a16="http://schemas.microsoft.com/office/drawing/2014/main" id="{0E6C34B2-1711-4617-99B1-0CD35BA199FF}"/>
              </a:ext>
            </a:extLst>
          </p:cNvPr>
          <p:cNvPicPr>
            <a:picLocks noChangeAspect="1"/>
          </p:cNvPicPr>
          <p:nvPr/>
        </p:nvPicPr>
        <p:blipFill>
          <a:blip r:embed="rId2"/>
          <a:stretch>
            <a:fillRect/>
          </a:stretch>
        </p:blipFill>
        <p:spPr>
          <a:xfrm>
            <a:off x="999241" y="1584799"/>
            <a:ext cx="10011266" cy="4592163"/>
          </a:xfrm>
          <a:prstGeom prst="rect">
            <a:avLst/>
          </a:prstGeom>
        </p:spPr>
      </p:pic>
    </p:spTree>
    <p:extLst>
      <p:ext uri="{BB962C8B-B14F-4D97-AF65-F5344CB8AC3E}">
        <p14:creationId xmlns="" xmlns:p14="http://schemas.microsoft.com/office/powerpoint/2010/main" val="4178924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 xmlns:a16="http://schemas.microsoft.com/office/drawing/2014/main" id="{BD08D675-8193-4652-9619-74F4605B4471}"/>
              </a:ext>
            </a:extLst>
          </p:cNvPr>
          <p:cNvPicPr>
            <a:picLocks noChangeAspect="1"/>
          </p:cNvPicPr>
          <p:nvPr/>
        </p:nvPicPr>
        <p:blipFill>
          <a:blip r:embed="rId2"/>
          <a:stretch>
            <a:fillRect/>
          </a:stretch>
        </p:blipFill>
        <p:spPr>
          <a:xfrm>
            <a:off x="989815" y="1432874"/>
            <a:ext cx="9785022" cy="4967925"/>
          </a:xfrm>
          <a:prstGeom prst="rect">
            <a:avLst/>
          </a:prstGeom>
        </p:spPr>
      </p:pic>
    </p:spTree>
    <p:extLst>
      <p:ext uri="{BB962C8B-B14F-4D97-AF65-F5344CB8AC3E}">
        <p14:creationId xmlns="" xmlns:p14="http://schemas.microsoft.com/office/powerpoint/2010/main" val="2340380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 xmlns:a16="http://schemas.microsoft.com/office/drawing/2014/main" id="{FA728E80-DB74-441E-889C-2E0F21181883}"/>
              </a:ext>
            </a:extLst>
          </p:cNvPr>
          <p:cNvPicPr>
            <a:picLocks noChangeAspect="1"/>
          </p:cNvPicPr>
          <p:nvPr/>
        </p:nvPicPr>
        <p:blipFill>
          <a:blip r:embed="rId2"/>
          <a:stretch>
            <a:fillRect/>
          </a:stretch>
        </p:blipFill>
        <p:spPr>
          <a:xfrm>
            <a:off x="923828" y="1413335"/>
            <a:ext cx="10020692" cy="4864917"/>
          </a:xfrm>
          <a:prstGeom prst="rect">
            <a:avLst/>
          </a:prstGeom>
        </p:spPr>
      </p:pic>
    </p:spTree>
    <p:extLst>
      <p:ext uri="{BB962C8B-B14F-4D97-AF65-F5344CB8AC3E}">
        <p14:creationId xmlns="" xmlns:p14="http://schemas.microsoft.com/office/powerpoint/2010/main" val="3455972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Decision Tree</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 xmlns:a16="http://schemas.microsoft.com/office/drawing/2014/main" id="{AF13DF47-BCBE-4399-AA98-6B0D48B53691}"/>
              </a:ext>
            </a:extLst>
          </p:cNvPr>
          <p:cNvPicPr>
            <a:picLocks noChangeAspect="1"/>
          </p:cNvPicPr>
          <p:nvPr/>
        </p:nvPicPr>
        <p:blipFill>
          <a:blip r:embed="rId2"/>
          <a:stretch>
            <a:fillRect/>
          </a:stretch>
        </p:blipFill>
        <p:spPr>
          <a:xfrm>
            <a:off x="1121791" y="1375232"/>
            <a:ext cx="9228840" cy="4936668"/>
          </a:xfrm>
          <a:prstGeom prst="rect">
            <a:avLst/>
          </a:prstGeom>
        </p:spPr>
      </p:pic>
    </p:spTree>
    <p:extLst>
      <p:ext uri="{BB962C8B-B14F-4D97-AF65-F5344CB8AC3E}">
        <p14:creationId xmlns="" xmlns:p14="http://schemas.microsoft.com/office/powerpoint/2010/main" val="292478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41D3BD-21ED-4200-A35D-5864E79FFE5E}"/>
              </a:ext>
            </a:extLst>
          </p:cNvPr>
          <p:cNvSpPr>
            <a:spLocks noGrp="1"/>
          </p:cNvSpPr>
          <p:nvPr>
            <p:ph type="title"/>
          </p:nvPr>
        </p:nvSpPr>
        <p:spPr/>
        <p:txBody>
          <a:bodyPr/>
          <a:lstStyle/>
          <a:p>
            <a:r>
              <a:rPr lang="en-IN" dirty="0"/>
              <a:t>Course Outline</a:t>
            </a:r>
          </a:p>
        </p:txBody>
      </p:sp>
      <p:sp>
        <p:nvSpPr>
          <p:cNvPr id="3" name="Content Placeholder 2">
            <a:extLst>
              <a:ext uri="{FF2B5EF4-FFF2-40B4-BE49-F238E27FC236}">
                <a16:creationId xmlns="" xmlns:a16="http://schemas.microsoft.com/office/drawing/2014/main" id="{70EAE32C-01B9-4D24-8F7D-680E6749ACEE}"/>
              </a:ext>
            </a:extLst>
          </p:cNvPr>
          <p:cNvSpPr>
            <a:spLocks noGrp="1"/>
          </p:cNvSpPr>
          <p:nvPr>
            <p:ph idx="1"/>
          </p:nvPr>
        </p:nvSpPr>
        <p:spPr/>
        <p:txBody>
          <a:bodyPr>
            <a:normAutofit/>
          </a:bodyPr>
          <a:lstStyle/>
          <a:p>
            <a:r>
              <a:rPr lang="en-IN" dirty="0"/>
              <a:t>Types of Machine Learning</a:t>
            </a:r>
          </a:p>
          <a:p>
            <a:r>
              <a:rPr lang="en-IN" dirty="0"/>
              <a:t>Machine Learning Algorithms</a:t>
            </a:r>
          </a:p>
          <a:p>
            <a:r>
              <a:rPr lang="en-IN" dirty="0"/>
              <a:t>Machine learning examples</a:t>
            </a:r>
          </a:p>
          <a:p>
            <a:endParaRPr lang="en-IN" dirty="0"/>
          </a:p>
          <a:p>
            <a:endParaRPr lang="en-IN" dirty="0"/>
          </a:p>
          <a:p>
            <a:endParaRPr lang="en-IN" dirty="0"/>
          </a:p>
        </p:txBody>
      </p:sp>
    </p:spTree>
    <p:extLst>
      <p:ext uri="{BB962C8B-B14F-4D97-AF65-F5344CB8AC3E}">
        <p14:creationId xmlns="" xmlns:p14="http://schemas.microsoft.com/office/powerpoint/2010/main" val="3754997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Support Vector Machine (SVM) - Classification</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 xmlns:a16="http://schemas.microsoft.com/office/drawing/2014/main" id="{D0330B09-6030-4B4B-9E60-2CD7B0BA09EE}"/>
              </a:ext>
            </a:extLst>
          </p:cNvPr>
          <p:cNvPicPr>
            <a:picLocks noChangeAspect="1"/>
          </p:cNvPicPr>
          <p:nvPr/>
        </p:nvPicPr>
        <p:blipFill>
          <a:blip r:embed="rId2"/>
          <a:stretch>
            <a:fillRect/>
          </a:stretch>
        </p:blipFill>
        <p:spPr>
          <a:xfrm>
            <a:off x="1046376" y="1329508"/>
            <a:ext cx="5222449" cy="5005304"/>
          </a:xfrm>
          <a:prstGeom prst="rect">
            <a:avLst/>
          </a:prstGeom>
        </p:spPr>
      </p:pic>
      <p:pic>
        <p:nvPicPr>
          <p:cNvPr id="5" name="Picture 4">
            <a:extLst>
              <a:ext uri="{FF2B5EF4-FFF2-40B4-BE49-F238E27FC236}">
                <a16:creationId xmlns="" xmlns:a16="http://schemas.microsoft.com/office/drawing/2014/main" id="{57B8709B-C47A-49D4-B06E-9D6B991A2ABA}"/>
              </a:ext>
            </a:extLst>
          </p:cNvPr>
          <p:cNvPicPr>
            <a:picLocks noChangeAspect="1"/>
          </p:cNvPicPr>
          <p:nvPr/>
        </p:nvPicPr>
        <p:blipFill>
          <a:blip r:embed="rId3"/>
          <a:stretch>
            <a:fillRect/>
          </a:stretch>
        </p:blipFill>
        <p:spPr>
          <a:xfrm>
            <a:off x="6363093" y="1478110"/>
            <a:ext cx="4864231" cy="4460777"/>
          </a:xfrm>
          <a:prstGeom prst="rect">
            <a:avLst/>
          </a:prstGeom>
        </p:spPr>
      </p:pic>
    </p:spTree>
    <p:extLst>
      <p:ext uri="{BB962C8B-B14F-4D97-AF65-F5344CB8AC3E}">
        <p14:creationId xmlns="" xmlns:p14="http://schemas.microsoft.com/office/powerpoint/2010/main" val="3051518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Support Vector Machine (SVM) - Classification</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 xmlns:a16="http://schemas.microsoft.com/office/drawing/2014/main" id="{E8528B8E-2AD1-4130-973D-612B52479B3F}"/>
              </a:ext>
            </a:extLst>
          </p:cNvPr>
          <p:cNvPicPr>
            <a:picLocks noChangeAspect="1"/>
          </p:cNvPicPr>
          <p:nvPr/>
        </p:nvPicPr>
        <p:blipFill>
          <a:blip r:embed="rId2"/>
          <a:stretch>
            <a:fillRect/>
          </a:stretch>
        </p:blipFill>
        <p:spPr>
          <a:xfrm>
            <a:off x="1121791" y="1432387"/>
            <a:ext cx="4807670" cy="4744576"/>
          </a:xfrm>
          <a:prstGeom prst="rect">
            <a:avLst/>
          </a:prstGeom>
        </p:spPr>
      </p:pic>
      <p:pic>
        <p:nvPicPr>
          <p:cNvPr id="7" name="Picture 6">
            <a:extLst>
              <a:ext uri="{FF2B5EF4-FFF2-40B4-BE49-F238E27FC236}">
                <a16:creationId xmlns="" xmlns:a16="http://schemas.microsoft.com/office/drawing/2014/main" id="{69FDC2F9-2409-411B-AC79-D261BAF9C306}"/>
              </a:ext>
            </a:extLst>
          </p:cNvPr>
          <p:cNvPicPr>
            <a:picLocks noChangeAspect="1"/>
          </p:cNvPicPr>
          <p:nvPr/>
        </p:nvPicPr>
        <p:blipFill>
          <a:blip r:embed="rId3"/>
          <a:stretch>
            <a:fillRect/>
          </a:stretch>
        </p:blipFill>
        <p:spPr>
          <a:xfrm>
            <a:off x="6262541" y="1825625"/>
            <a:ext cx="5372566" cy="4351338"/>
          </a:xfrm>
          <a:prstGeom prst="rect">
            <a:avLst/>
          </a:prstGeom>
        </p:spPr>
      </p:pic>
    </p:spTree>
    <p:extLst>
      <p:ext uri="{BB962C8B-B14F-4D97-AF65-F5344CB8AC3E}">
        <p14:creationId xmlns="" xmlns:p14="http://schemas.microsoft.com/office/powerpoint/2010/main" val="3447462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Support Vector Machine (SVM) - Classification</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 xmlns:a16="http://schemas.microsoft.com/office/drawing/2014/main" id="{657BCCF6-BA27-496F-9E1A-B1C5CB0FACF1}"/>
              </a:ext>
            </a:extLst>
          </p:cNvPr>
          <p:cNvPicPr>
            <a:picLocks noChangeAspect="1"/>
          </p:cNvPicPr>
          <p:nvPr/>
        </p:nvPicPr>
        <p:blipFill>
          <a:blip r:embed="rId2"/>
          <a:stretch>
            <a:fillRect/>
          </a:stretch>
        </p:blipFill>
        <p:spPr>
          <a:xfrm>
            <a:off x="970961" y="1611472"/>
            <a:ext cx="5125039" cy="4789328"/>
          </a:xfrm>
          <a:prstGeom prst="rect">
            <a:avLst/>
          </a:prstGeom>
        </p:spPr>
      </p:pic>
      <p:pic>
        <p:nvPicPr>
          <p:cNvPr id="5" name="Picture 4">
            <a:extLst>
              <a:ext uri="{FF2B5EF4-FFF2-40B4-BE49-F238E27FC236}">
                <a16:creationId xmlns="" xmlns:a16="http://schemas.microsoft.com/office/drawing/2014/main" id="{206E3D60-016B-4E6D-B23D-39F2AA6F3146}"/>
              </a:ext>
            </a:extLst>
          </p:cNvPr>
          <p:cNvPicPr>
            <a:picLocks noChangeAspect="1"/>
          </p:cNvPicPr>
          <p:nvPr/>
        </p:nvPicPr>
        <p:blipFill>
          <a:blip r:embed="rId3"/>
          <a:stretch>
            <a:fillRect/>
          </a:stretch>
        </p:blipFill>
        <p:spPr>
          <a:xfrm>
            <a:off x="6228760" y="1649576"/>
            <a:ext cx="5125039" cy="4751224"/>
          </a:xfrm>
          <a:prstGeom prst="rect">
            <a:avLst/>
          </a:prstGeom>
        </p:spPr>
      </p:pic>
    </p:spTree>
    <p:extLst>
      <p:ext uri="{BB962C8B-B14F-4D97-AF65-F5344CB8AC3E}">
        <p14:creationId xmlns="" xmlns:p14="http://schemas.microsoft.com/office/powerpoint/2010/main" val="3186142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Support Vector Machine (SVM) - Classification</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 xmlns:a16="http://schemas.microsoft.com/office/drawing/2014/main" id="{7D8D42AE-740C-4854-813E-D85B0743C3EA}"/>
              </a:ext>
            </a:extLst>
          </p:cNvPr>
          <p:cNvPicPr>
            <a:picLocks noChangeAspect="1"/>
          </p:cNvPicPr>
          <p:nvPr/>
        </p:nvPicPr>
        <p:blipFill>
          <a:blip r:embed="rId2"/>
          <a:stretch>
            <a:fillRect/>
          </a:stretch>
        </p:blipFill>
        <p:spPr>
          <a:xfrm>
            <a:off x="990173" y="1442302"/>
            <a:ext cx="4404742" cy="4583886"/>
          </a:xfrm>
          <a:prstGeom prst="rect">
            <a:avLst/>
          </a:prstGeom>
        </p:spPr>
      </p:pic>
      <p:pic>
        <p:nvPicPr>
          <p:cNvPr id="8" name="Picture 7">
            <a:extLst>
              <a:ext uri="{FF2B5EF4-FFF2-40B4-BE49-F238E27FC236}">
                <a16:creationId xmlns="" xmlns:a16="http://schemas.microsoft.com/office/drawing/2014/main" id="{E86EF20F-E98C-46A9-B216-BB2D7CB8BB44}"/>
              </a:ext>
            </a:extLst>
          </p:cNvPr>
          <p:cNvPicPr>
            <a:picLocks noChangeAspect="1"/>
          </p:cNvPicPr>
          <p:nvPr/>
        </p:nvPicPr>
        <p:blipFill>
          <a:blip r:embed="rId3"/>
          <a:stretch>
            <a:fillRect/>
          </a:stretch>
        </p:blipFill>
        <p:spPr>
          <a:xfrm>
            <a:off x="5523892" y="1531455"/>
            <a:ext cx="5872900" cy="4494733"/>
          </a:xfrm>
          <a:prstGeom prst="rect">
            <a:avLst/>
          </a:prstGeom>
        </p:spPr>
      </p:pic>
    </p:spTree>
    <p:extLst>
      <p:ext uri="{BB962C8B-B14F-4D97-AF65-F5344CB8AC3E}">
        <p14:creationId xmlns="" xmlns:p14="http://schemas.microsoft.com/office/powerpoint/2010/main" val="3451908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Decision Tree – Classification and Regression</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 xmlns:a16="http://schemas.microsoft.com/office/drawing/2014/main" id="{DC4E2BA8-4C63-4157-AEDA-B06710A6B09E}"/>
              </a:ext>
            </a:extLst>
          </p:cNvPr>
          <p:cNvPicPr>
            <a:picLocks noChangeAspect="1"/>
          </p:cNvPicPr>
          <p:nvPr/>
        </p:nvPicPr>
        <p:blipFill>
          <a:blip r:embed="rId2"/>
          <a:stretch>
            <a:fillRect/>
          </a:stretch>
        </p:blipFill>
        <p:spPr>
          <a:xfrm>
            <a:off x="1244338" y="1852268"/>
            <a:ext cx="9030877" cy="4298052"/>
          </a:xfrm>
          <a:prstGeom prst="rect">
            <a:avLst/>
          </a:prstGeom>
        </p:spPr>
      </p:pic>
    </p:spTree>
    <p:extLst>
      <p:ext uri="{BB962C8B-B14F-4D97-AF65-F5344CB8AC3E}">
        <p14:creationId xmlns="" xmlns:p14="http://schemas.microsoft.com/office/powerpoint/2010/main" val="2098109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Decision Tree – Buy a thermostat or not</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 xmlns:a16="http://schemas.microsoft.com/office/drawing/2014/main" id="{50CAD408-8B64-42DF-87B8-3D88C5976164}"/>
              </a:ext>
            </a:extLst>
          </p:cNvPr>
          <p:cNvPicPr>
            <a:picLocks noChangeAspect="1"/>
          </p:cNvPicPr>
          <p:nvPr/>
        </p:nvPicPr>
        <p:blipFill>
          <a:blip r:embed="rId2"/>
          <a:stretch>
            <a:fillRect/>
          </a:stretch>
        </p:blipFill>
        <p:spPr>
          <a:xfrm>
            <a:off x="1753386" y="1847845"/>
            <a:ext cx="8644379" cy="4442845"/>
          </a:xfrm>
          <a:prstGeom prst="rect">
            <a:avLst/>
          </a:prstGeom>
        </p:spPr>
      </p:pic>
    </p:spTree>
    <p:extLst>
      <p:ext uri="{BB962C8B-B14F-4D97-AF65-F5344CB8AC3E}">
        <p14:creationId xmlns="" xmlns:p14="http://schemas.microsoft.com/office/powerpoint/2010/main" val="1373407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Decision Tree – Buy a thermostat or not</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 xmlns:a16="http://schemas.microsoft.com/office/drawing/2014/main" id="{FC545DDB-6E58-47BF-8681-D9DAB2A811E3}"/>
              </a:ext>
            </a:extLst>
          </p:cNvPr>
          <p:cNvPicPr>
            <a:picLocks noChangeAspect="1"/>
          </p:cNvPicPr>
          <p:nvPr/>
        </p:nvPicPr>
        <p:blipFill>
          <a:blip r:embed="rId2"/>
          <a:stretch>
            <a:fillRect/>
          </a:stretch>
        </p:blipFill>
        <p:spPr>
          <a:xfrm>
            <a:off x="838200" y="1611984"/>
            <a:ext cx="8923338" cy="4666268"/>
          </a:xfrm>
          <a:prstGeom prst="rect">
            <a:avLst/>
          </a:prstGeom>
        </p:spPr>
      </p:pic>
    </p:spTree>
    <p:extLst>
      <p:ext uri="{BB962C8B-B14F-4D97-AF65-F5344CB8AC3E}">
        <p14:creationId xmlns="" xmlns:p14="http://schemas.microsoft.com/office/powerpoint/2010/main" val="1156699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Confusion matrix</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5" name="Picture 4">
            <a:extLst>
              <a:ext uri="{FF2B5EF4-FFF2-40B4-BE49-F238E27FC236}">
                <a16:creationId xmlns="" xmlns:a16="http://schemas.microsoft.com/office/drawing/2014/main" id="{F33ECD99-9342-442B-88B3-1019F4B7DA06}"/>
              </a:ext>
            </a:extLst>
          </p:cNvPr>
          <p:cNvPicPr>
            <a:picLocks noChangeAspect="1"/>
          </p:cNvPicPr>
          <p:nvPr/>
        </p:nvPicPr>
        <p:blipFill>
          <a:blip r:embed="rId2"/>
          <a:stretch>
            <a:fillRect/>
          </a:stretch>
        </p:blipFill>
        <p:spPr>
          <a:xfrm>
            <a:off x="1442301" y="1325697"/>
            <a:ext cx="9982986" cy="5167178"/>
          </a:xfrm>
          <a:prstGeom prst="rect">
            <a:avLst/>
          </a:prstGeom>
        </p:spPr>
      </p:pic>
    </p:spTree>
    <p:extLst>
      <p:ext uri="{BB962C8B-B14F-4D97-AF65-F5344CB8AC3E}">
        <p14:creationId xmlns="" xmlns:p14="http://schemas.microsoft.com/office/powerpoint/2010/main" val="3040765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Confusion matrix</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 xmlns:a16="http://schemas.microsoft.com/office/drawing/2014/main" id="{D56490DF-78A3-4E30-99CC-58026D8FFD37}"/>
              </a:ext>
            </a:extLst>
          </p:cNvPr>
          <p:cNvPicPr>
            <a:picLocks noChangeAspect="1"/>
          </p:cNvPicPr>
          <p:nvPr/>
        </p:nvPicPr>
        <p:blipFill>
          <a:blip r:embed="rId2"/>
          <a:stretch>
            <a:fillRect/>
          </a:stretch>
        </p:blipFill>
        <p:spPr>
          <a:xfrm>
            <a:off x="1117731" y="1489434"/>
            <a:ext cx="9956537" cy="5184743"/>
          </a:xfrm>
          <a:prstGeom prst="rect">
            <a:avLst/>
          </a:prstGeom>
        </p:spPr>
      </p:pic>
    </p:spTree>
    <p:extLst>
      <p:ext uri="{BB962C8B-B14F-4D97-AF65-F5344CB8AC3E}">
        <p14:creationId xmlns="" xmlns:p14="http://schemas.microsoft.com/office/powerpoint/2010/main" val="265861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471E44-06C1-448C-87F3-DCFD27FC78DD}"/>
              </a:ext>
            </a:extLst>
          </p:cNvPr>
          <p:cNvSpPr>
            <a:spLocks noGrp="1"/>
          </p:cNvSpPr>
          <p:nvPr>
            <p:ph type="title"/>
          </p:nvPr>
        </p:nvSpPr>
        <p:spPr/>
        <p:txBody>
          <a:bodyPr/>
          <a:lstStyle/>
          <a:p>
            <a:r>
              <a:rPr lang="en-US" dirty="0"/>
              <a:t>Cross Validation – Evaluating model performance</a:t>
            </a:r>
          </a:p>
        </p:txBody>
      </p:sp>
      <p:pic>
        <p:nvPicPr>
          <p:cNvPr id="5" name="Picture 4">
            <a:extLst>
              <a:ext uri="{FF2B5EF4-FFF2-40B4-BE49-F238E27FC236}">
                <a16:creationId xmlns="" xmlns:a16="http://schemas.microsoft.com/office/drawing/2014/main" id="{53682E8E-9E37-47DC-98E9-7D957E058E5B}"/>
              </a:ext>
            </a:extLst>
          </p:cNvPr>
          <p:cNvPicPr>
            <a:picLocks noChangeAspect="1"/>
          </p:cNvPicPr>
          <p:nvPr/>
        </p:nvPicPr>
        <p:blipFill>
          <a:blip r:embed="rId2"/>
          <a:stretch>
            <a:fillRect/>
          </a:stretch>
        </p:blipFill>
        <p:spPr>
          <a:xfrm>
            <a:off x="6975834" y="1690688"/>
            <a:ext cx="4628561" cy="4373847"/>
          </a:xfrm>
          <a:prstGeom prst="rect">
            <a:avLst/>
          </a:prstGeom>
        </p:spPr>
      </p:pic>
      <p:pic>
        <p:nvPicPr>
          <p:cNvPr id="8" name="Picture 7">
            <a:extLst>
              <a:ext uri="{FF2B5EF4-FFF2-40B4-BE49-F238E27FC236}">
                <a16:creationId xmlns="" xmlns:a16="http://schemas.microsoft.com/office/drawing/2014/main" id="{2EF3858E-AC8A-48F7-A43F-9EB6ACA5649E}"/>
              </a:ext>
            </a:extLst>
          </p:cNvPr>
          <p:cNvPicPr>
            <a:picLocks noChangeAspect="1"/>
          </p:cNvPicPr>
          <p:nvPr/>
        </p:nvPicPr>
        <p:blipFill>
          <a:blip r:embed="rId3"/>
          <a:stretch>
            <a:fillRect/>
          </a:stretch>
        </p:blipFill>
        <p:spPr>
          <a:xfrm>
            <a:off x="697585" y="1596231"/>
            <a:ext cx="5986019" cy="4468304"/>
          </a:xfrm>
          <a:prstGeom prst="rect">
            <a:avLst/>
          </a:prstGeom>
        </p:spPr>
      </p:pic>
    </p:spTree>
    <p:extLst>
      <p:ext uri="{BB962C8B-B14F-4D97-AF65-F5344CB8AC3E}">
        <p14:creationId xmlns="" xmlns:p14="http://schemas.microsoft.com/office/powerpoint/2010/main" val="2076159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Types of Machine Learning Algorithms</a:t>
            </a:r>
          </a:p>
        </p:txBody>
      </p:sp>
      <p:sp>
        <p:nvSpPr>
          <p:cNvPr id="4" name="Content Placeholder 3">
            <a:extLst>
              <a:ext uri="{FF2B5EF4-FFF2-40B4-BE49-F238E27FC236}">
                <a16:creationId xmlns="" xmlns:a16="http://schemas.microsoft.com/office/drawing/2014/main" id="{387D742D-38A5-44D3-8940-C29BC333E4DE}"/>
              </a:ext>
            </a:extLst>
          </p:cNvPr>
          <p:cNvSpPr>
            <a:spLocks noGrp="1"/>
          </p:cNvSpPr>
          <p:nvPr>
            <p:ph idx="1"/>
          </p:nvPr>
        </p:nvSpPr>
        <p:spPr/>
        <p:txBody>
          <a:bodyPr>
            <a:noAutofit/>
          </a:bodyPr>
          <a:lstStyle/>
          <a:p>
            <a:r>
              <a:rPr lang="en-US" b="1" dirty="0"/>
              <a:t>Broadly, there are 3 </a:t>
            </a:r>
            <a:r>
              <a:rPr lang="en-US" b="1" u="sng" dirty="0">
                <a:hlinkClick r:id="rId2"/>
              </a:rPr>
              <a:t>types of Machine Learning</a:t>
            </a:r>
            <a:r>
              <a:rPr lang="en-US" b="1" dirty="0"/>
              <a:t> Algorithms</a:t>
            </a:r>
          </a:p>
          <a:p>
            <a:r>
              <a:rPr lang="en-US" b="1" dirty="0"/>
              <a:t>1. Supervised Learning</a:t>
            </a:r>
          </a:p>
          <a:p>
            <a:r>
              <a:rPr lang="en-US" b="1" u="sng" dirty="0"/>
              <a:t>How it works:</a:t>
            </a:r>
            <a:r>
              <a:rPr lang="en-US" dirty="0"/>
              <a:t> This algorithm consist of a target / outcome variable (or dependent variable) which is to be predicted from a given set of predictors (independent variables). Using these set of variables, we generate a function that map inputs to desired outputs. The training process continues until the model achieves a desired level of accuracy on the training data. </a:t>
            </a:r>
          </a:p>
          <a:p>
            <a:r>
              <a:rPr lang="en-US" dirty="0">
                <a:solidFill>
                  <a:srgbClr val="FF0000"/>
                </a:solidFill>
              </a:rPr>
              <a:t>Examples of Supervised Learning: Regression, </a:t>
            </a:r>
            <a:r>
              <a:rPr lang="en-US" u="sng" dirty="0">
                <a:solidFill>
                  <a:srgbClr val="FF0000"/>
                </a:solidFill>
                <a:hlinkClick r:id="rId3">
                  <a:extLst>
                    <a:ext uri="{A12FA001-AC4F-418D-AE19-62706E023703}">
                      <ahyp:hlinkClr xmlns="" xmlns:ahyp="http://schemas.microsoft.com/office/drawing/2018/hyperlinkcolor" val="tx"/>
                    </a:ext>
                  </a:extLst>
                </a:hlinkClick>
              </a:rPr>
              <a:t>Decision Tree</a:t>
            </a:r>
            <a:r>
              <a:rPr lang="en-US" dirty="0">
                <a:solidFill>
                  <a:srgbClr val="FF0000"/>
                </a:solidFill>
              </a:rPr>
              <a:t>, </a:t>
            </a:r>
            <a:r>
              <a:rPr lang="en-US" u="sng" dirty="0">
                <a:solidFill>
                  <a:srgbClr val="FF0000"/>
                </a:solidFill>
                <a:hlinkClick r:id="rId4">
                  <a:extLst>
                    <a:ext uri="{A12FA001-AC4F-418D-AE19-62706E023703}">
                      <ahyp:hlinkClr xmlns="" xmlns:ahyp="http://schemas.microsoft.com/office/drawing/2018/hyperlinkcolor" val="tx"/>
                    </a:ext>
                  </a:extLst>
                </a:hlinkClick>
              </a:rPr>
              <a:t>Random Forest</a:t>
            </a:r>
            <a:r>
              <a:rPr lang="en-US" dirty="0">
                <a:solidFill>
                  <a:srgbClr val="FF0000"/>
                </a:solidFill>
              </a:rPr>
              <a:t>, KNN, Logistic Regression etc.</a:t>
            </a:r>
          </a:p>
          <a:p>
            <a:pPr lvl="1"/>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529267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471E44-06C1-448C-87F3-DCFD27FC78DD}"/>
              </a:ext>
            </a:extLst>
          </p:cNvPr>
          <p:cNvSpPr>
            <a:spLocks noGrp="1"/>
          </p:cNvSpPr>
          <p:nvPr>
            <p:ph type="title"/>
          </p:nvPr>
        </p:nvSpPr>
        <p:spPr/>
        <p:txBody>
          <a:bodyPr/>
          <a:lstStyle/>
          <a:p>
            <a:r>
              <a:rPr lang="en-US" dirty="0"/>
              <a:t>Cross Validation – Evaluating model performance</a:t>
            </a:r>
          </a:p>
        </p:txBody>
      </p:sp>
      <p:pic>
        <p:nvPicPr>
          <p:cNvPr id="3" name="Picture 2">
            <a:extLst>
              <a:ext uri="{FF2B5EF4-FFF2-40B4-BE49-F238E27FC236}">
                <a16:creationId xmlns="" xmlns:a16="http://schemas.microsoft.com/office/drawing/2014/main" id="{2494B616-E428-4FFD-B8E6-621382233962}"/>
              </a:ext>
            </a:extLst>
          </p:cNvPr>
          <p:cNvPicPr>
            <a:picLocks noChangeAspect="1"/>
          </p:cNvPicPr>
          <p:nvPr/>
        </p:nvPicPr>
        <p:blipFill>
          <a:blip r:embed="rId2"/>
          <a:stretch>
            <a:fillRect/>
          </a:stretch>
        </p:blipFill>
        <p:spPr>
          <a:xfrm>
            <a:off x="734505" y="1805799"/>
            <a:ext cx="5257801" cy="4312197"/>
          </a:xfrm>
          <a:prstGeom prst="rect">
            <a:avLst/>
          </a:prstGeom>
        </p:spPr>
      </p:pic>
      <p:pic>
        <p:nvPicPr>
          <p:cNvPr id="4" name="Picture 3">
            <a:extLst>
              <a:ext uri="{FF2B5EF4-FFF2-40B4-BE49-F238E27FC236}">
                <a16:creationId xmlns="" xmlns:a16="http://schemas.microsoft.com/office/drawing/2014/main" id="{B9799B64-FEC1-4A61-8C49-D43D338AD43C}"/>
              </a:ext>
            </a:extLst>
          </p:cNvPr>
          <p:cNvPicPr>
            <a:picLocks noChangeAspect="1"/>
          </p:cNvPicPr>
          <p:nvPr/>
        </p:nvPicPr>
        <p:blipFill>
          <a:blip r:embed="rId3"/>
          <a:stretch>
            <a:fillRect/>
          </a:stretch>
        </p:blipFill>
        <p:spPr>
          <a:xfrm>
            <a:off x="6096001" y="1564849"/>
            <a:ext cx="5451834" cy="4553146"/>
          </a:xfrm>
          <a:prstGeom prst="rect">
            <a:avLst/>
          </a:prstGeom>
        </p:spPr>
      </p:pic>
    </p:spTree>
    <p:extLst>
      <p:ext uri="{BB962C8B-B14F-4D97-AF65-F5344CB8AC3E}">
        <p14:creationId xmlns="" xmlns:p14="http://schemas.microsoft.com/office/powerpoint/2010/main" val="2342371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471E44-06C1-448C-87F3-DCFD27FC78DD}"/>
              </a:ext>
            </a:extLst>
          </p:cNvPr>
          <p:cNvSpPr>
            <a:spLocks noGrp="1"/>
          </p:cNvSpPr>
          <p:nvPr>
            <p:ph type="title"/>
          </p:nvPr>
        </p:nvSpPr>
        <p:spPr/>
        <p:txBody>
          <a:bodyPr/>
          <a:lstStyle/>
          <a:p>
            <a:r>
              <a:rPr lang="en-US" dirty="0"/>
              <a:t>Cross Validation – Evaluating model performance – Option 3</a:t>
            </a:r>
          </a:p>
        </p:txBody>
      </p:sp>
      <p:pic>
        <p:nvPicPr>
          <p:cNvPr id="5" name="Picture 4">
            <a:extLst>
              <a:ext uri="{FF2B5EF4-FFF2-40B4-BE49-F238E27FC236}">
                <a16:creationId xmlns="" xmlns:a16="http://schemas.microsoft.com/office/drawing/2014/main" id="{7C7337A1-1BB3-4368-8A20-CB466BF000FA}"/>
              </a:ext>
            </a:extLst>
          </p:cNvPr>
          <p:cNvPicPr>
            <a:picLocks noChangeAspect="1"/>
          </p:cNvPicPr>
          <p:nvPr/>
        </p:nvPicPr>
        <p:blipFill>
          <a:blip r:embed="rId2"/>
          <a:stretch>
            <a:fillRect/>
          </a:stretch>
        </p:blipFill>
        <p:spPr>
          <a:xfrm>
            <a:off x="1140644" y="1960775"/>
            <a:ext cx="9954704" cy="4532100"/>
          </a:xfrm>
          <a:prstGeom prst="rect">
            <a:avLst/>
          </a:prstGeom>
        </p:spPr>
      </p:pic>
    </p:spTree>
    <p:extLst>
      <p:ext uri="{BB962C8B-B14F-4D97-AF65-F5344CB8AC3E}">
        <p14:creationId xmlns="" xmlns:p14="http://schemas.microsoft.com/office/powerpoint/2010/main" val="2852507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K Means Clustering – Unsupervised learning</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 xmlns:a16="http://schemas.microsoft.com/office/drawing/2014/main" id="{CD057A54-4080-41A4-A6B1-EE990F3A1409}"/>
              </a:ext>
            </a:extLst>
          </p:cNvPr>
          <p:cNvPicPr>
            <a:picLocks noChangeAspect="1"/>
          </p:cNvPicPr>
          <p:nvPr/>
        </p:nvPicPr>
        <p:blipFill>
          <a:blip r:embed="rId2"/>
          <a:stretch>
            <a:fillRect/>
          </a:stretch>
        </p:blipFill>
        <p:spPr>
          <a:xfrm>
            <a:off x="838200" y="2088508"/>
            <a:ext cx="5086739" cy="3825572"/>
          </a:xfrm>
          <a:prstGeom prst="rect">
            <a:avLst/>
          </a:prstGeom>
        </p:spPr>
      </p:pic>
      <p:pic>
        <p:nvPicPr>
          <p:cNvPr id="5" name="Picture 4">
            <a:extLst>
              <a:ext uri="{FF2B5EF4-FFF2-40B4-BE49-F238E27FC236}">
                <a16:creationId xmlns="" xmlns:a16="http://schemas.microsoft.com/office/drawing/2014/main" id="{9170ACA0-C8ED-475B-B4F2-BEA24AF63742}"/>
              </a:ext>
            </a:extLst>
          </p:cNvPr>
          <p:cNvPicPr>
            <a:picLocks noChangeAspect="1"/>
          </p:cNvPicPr>
          <p:nvPr/>
        </p:nvPicPr>
        <p:blipFill>
          <a:blip r:embed="rId3"/>
          <a:stretch>
            <a:fillRect/>
          </a:stretch>
        </p:blipFill>
        <p:spPr>
          <a:xfrm>
            <a:off x="6095999" y="1562742"/>
            <a:ext cx="5086739" cy="4351338"/>
          </a:xfrm>
          <a:prstGeom prst="rect">
            <a:avLst/>
          </a:prstGeom>
        </p:spPr>
      </p:pic>
    </p:spTree>
    <p:extLst>
      <p:ext uri="{BB962C8B-B14F-4D97-AF65-F5344CB8AC3E}">
        <p14:creationId xmlns="" xmlns:p14="http://schemas.microsoft.com/office/powerpoint/2010/main" val="487917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K Mean Clustering – Unsupervised learning</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 xmlns:a16="http://schemas.microsoft.com/office/drawing/2014/main" id="{182EEAAD-60C7-43E8-BB69-22B05B109D1E}"/>
              </a:ext>
            </a:extLst>
          </p:cNvPr>
          <p:cNvPicPr>
            <a:picLocks noChangeAspect="1"/>
          </p:cNvPicPr>
          <p:nvPr/>
        </p:nvPicPr>
        <p:blipFill>
          <a:blip r:embed="rId2"/>
          <a:stretch>
            <a:fillRect/>
          </a:stretch>
        </p:blipFill>
        <p:spPr>
          <a:xfrm>
            <a:off x="838199" y="1562742"/>
            <a:ext cx="5086739" cy="4772744"/>
          </a:xfrm>
          <a:prstGeom prst="rect">
            <a:avLst/>
          </a:prstGeom>
        </p:spPr>
      </p:pic>
      <p:pic>
        <p:nvPicPr>
          <p:cNvPr id="7" name="Picture 6">
            <a:extLst>
              <a:ext uri="{FF2B5EF4-FFF2-40B4-BE49-F238E27FC236}">
                <a16:creationId xmlns="" xmlns:a16="http://schemas.microsoft.com/office/drawing/2014/main" id="{83BD4650-E086-4039-8CEB-4A0EF982DDEB}"/>
              </a:ext>
            </a:extLst>
          </p:cNvPr>
          <p:cNvPicPr>
            <a:picLocks noChangeAspect="1"/>
          </p:cNvPicPr>
          <p:nvPr/>
        </p:nvPicPr>
        <p:blipFill>
          <a:blip r:embed="rId3"/>
          <a:stretch>
            <a:fillRect/>
          </a:stretch>
        </p:blipFill>
        <p:spPr>
          <a:xfrm>
            <a:off x="6167535" y="1417145"/>
            <a:ext cx="5299787" cy="4918341"/>
          </a:xfrm>
          <a:prstGeom prst="rect">
            <a:avLst/>
          </a:prstGeom>
        </p:spPr>
      </p:pic>
    </p:spTree>
    <p:extLst>
      <p:ext uri="{BB962C8B-B14F-4D97-AF65-F5344CB8AC3E}">
        <p14:creationId xmlns="" xmlns:p14="http://schemas.microsoft.com/office/powerpoint/2010/main" val="2112039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K Mean Clustering – Unsupervised learning</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 xmlns:a16="http://schemas.microsoft.com/office/drawing/2014/main" id="{C342FF26-9C04-41DA-A2C7-C245AD326D72}"/>
              </a:ext>
            </a:extLst>
          </p:cNvPr>
          <p:cNvPicPr>
            <a:picLocks noChangeAspect="1"/>
          </p:cNvPicPr>
          <p:nvPr/>
        </p:nvPicPr>
        <p:blipFill>
          <a:blip r:embed="rId2"/>
          <a:stretch>
            <a:fillRect/>
          </a:stretch>
        </p:blipFill>
        <p:spPr>
          <a:xfrm>
            <a:off x="1045030" y="1455248"/>
            <a:ext cx="5122505" cy="4918341"/>
          </a:xfrm>
          <a:prstGeom prst="rect">
            <a:avLst/>
          </a:prstGeom>
        </p:spPr>
      </p:pic>
      <p:pic>
        <p:nvPicPr>
          <p:cNvPr id="5" name="Picture 4">
            <a:extLst>
              <a:ext uri="{FF2B5EF4-FFF2-40B4-BE49-F238E27FC236}">
                <a16:creationId xmlns="" xmlns:a16="http://schemas.microsoft.com/office/drawing/2014/main" id="{45D4303C-92C4-4433-A043-70DB221B9D5D}"/>
              </a:ext>
            </a:extLst>
          </p:cNvPr>
          <p:cNvPicPr>
            <a:picLocks noChangeAspect="1"/>
          </p:cNvPicPr>
          <p:nvPr/>
        </p:nvPicPr>
        <p:blipFill>
          <a:blip r:embed="rId3"/>
          <a:stretch>
            <a:fillRect/>
          </a:stretch>
        </p:blipFill>
        <p:spPr>
          <a:xfrm>
            <a:off x="6482324" y="1825626"/>
            <a:ext cx="4871476" cy="4486274"/>
          </a:xfrm>
          <a:prstGeom prst="rect">
            <a:avLst/>
          </a:prstGeom>
        </p:spPr>
      </p:pic>
    </p:spTree>
    <p:extLst>
      <p:ext uri="{BB962C8B-B14F-4D97-AF65-F5344CB8AC3E}">
        <p14:creationId xmlns="" xmlns:p14="http://schemas.microsoft.com/office/powerpoint/2010/main" val="2639715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K Mean Clustering – Unsupervised learning</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 xmlns:a16="http://schemas.microsoft.com/office/drawing/2014/main" id="{C2279527-B3B3-41CA-8A07-E93C49ED9773}"/>
              </a:ext>
            </a:extLst>
          </p:cNvPr>
          <p:cNvPicPr>
            <a:picLocks noChangeAspect="1"/>
          </p:cNvPicPr>
          <p:nvPr/>
        </p:nvPicPr>
        <p:blipFill>
          <a:blip r:embed="rId2"/>
          <a:stretch>
            <a:fillRect/>
          </a:stretch>
        </p:blipFill>
        <p:spPr>
          <a:xfrm>
            <a:off x="625151" y="1591006"/>
            <a:ext cx="6092890" cy="5024397"/>
          </a:xfrm>
          <a:prstGeom prst="rect">
            <a:avLst/>
          </a:prstGeom>
        </p:spPr>
      </p:pic>
    </p:spTree>
    <p:extLst>
      <p:ext uri="{BB962C8B-B14F-4D97-AF65-F5344CB8AC3E}">
        <p14:creationId xmlns="" xmlns:p14="http://schemas.microsoft.com/office/powerpoint/2010/main" val="2033459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Elbow method to determine K</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 xmlns:a16="http://schemas.microsoft.com/office/drawing/2014/main" id="{47E957CA-2BA3-48E4-A5D6-1772D51ED6D0}"/>
              </a:ext>
            </a:extLst>
          </p:cNvPr>
          <p:cNvPicPr>
            <a:picLocks noChangeAspect="1"/>
          </p:cNvPicPr>
          <p:nvPr/>
        </p:nvPicPr>
        <p:blipFill>
          <a:blip r:embed="rId2"/>
          <a:stretch>
            <a:fillRect/>
          </a:stretch>
        </p:blipFill>
        <p:spPr>
          <a:xfrm>
            <a:off x="838200" y="1375231"/>
            <a:ext cx="6019800" cy="5117643"/>
          </a:xfrm>
          <a:prstGeom prst="rect">
            <a:avLst/>
          </a:prstGeom>
        </p:spPr>
      </p:pic>
      <p:pic>
        <p:nvPicPr>
          <p:cNvPr id="5" name="Picture 4">
            <a:extLst>
              <a:ext uri="{FF2B5EF4-FFF2-40B4-BE49-F238E27FC236}">
                <a16:creationId xmlns="" xmlns:a16="http://schemas.microsoft.com/office/drawing/2014/main" id="{9136E3FF-89C7-46E3-AE8A-A03A96893D5D}"/>
              </a:ext>
            </a:extLst>
          </p:cNvPr>
          <p:cNvPicPr>
            <a:picLocks noChangeAspect="1"/>
          </p:cNvPicPr>
          <p:nvPr/>
        </p:nvPicPr>
        <p:blipFill>
          <a:blip r:embed="rId3"/>
          <a:stretch>
            <a:fillRect/>
          </a:stretch>
        </p:blipFill>
        <p:spPr>
          <a:xfrm>
            <a:off x="6858000" y="1268964"/>
            <a:ext cx="4805265" cy="5223910"/>
          </a:xfrm>
          <a:prstGeom prst="rect">
            <a:avLst/>
          </a:prstGeom>
        </p:spPr>
      </p:pic>
    </p:spTree>
    <p:extLst>
      <p:ext uri="{BB962C8B-B14F-4D97-AF65-F5344CB8AC3E}">
        <p14:creationId xmlns="" xmlns:p14="http://schemas.microsoft.com/office/powerpoint/2010/main" val="4127630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K Nearest Neighbour (KNN) - Classification</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 xmlns:a16="http://schemas.microsoft.com/office/drawing/2014/main" id="{C92A86C8-2E57-43C6-AB56-623E205D092A}"/>
              </a:ext>
            </a:extLst>
          </p:cNvPr>
          <p:cNvPicPr>
            <a:picLocks noChangeAspect="1"/>
          </p:cNvPicPr>
          <p:nvPr/>
        </p:nvPicPr>
        <p:blipFill>
          <a:blip r:embed="rId2"/>
          <a:stretch>
            <a:fillRect/>
          </a:stretch>
        </p:blipFill>
        <p:spPr>
          <a:xfrm>
            <a:off x="999241" y="1825625"/>
            <a:ext cx="5627801" cy="4667250"/>
          </a:xfrm>
          <a:prstGeom prst="rect">
            <a:avLst/>
          </a:prstGeom>
        </p:spPr>
      </p:pic>
      <p:pic>
        <p:nvPicPr>
          <p:cNvPr id="7" name="Picture 6">
            <a:extLst>
              <a:ext uri="{FF2B5EF4-FFF2-40B4-BE49-F238E27FC236}">
                <a16:creationId xmlns="" xmlns:a16="http://schemas.microsoft.com/office/drawing/2014/main" id="{A6E52DAC-A2B9-4071-AC20-4776E7C3B77E}"/>
              </a:ext>
            </a:extLst>
          </p:cNvPr>
          <p:cNvPicPr>
            <a:picLocks noChangeAspect="1"/>
          </p:cNvPicPr>
          <p:nvPr/>
        </p:nvPicPr>
        <p:blipFill>
          <a:blip r:embed="rId3"/>
          <a:stretch>
            <a:fillRect/>
          </a:stretch>
        </p:blipFill>
        <p:spPr>
          <a:xfrm>
            <a:off x="6438507" y="1825625"/>
            <a:ext cx="5076334" cy="4056701"/>
          </a:xfrm>
          <a:prstGeom prst="rect">
            <a:avLst/>
          </a:prstGeom>
        </p:spPr>
      </p:pic>
    </p:spTree>
    <p:extLst>
      <p:ext uri="{BB962C8B-B14F-4D97-AF65-F5344CB8AC3E}">
        <p14:creationId xmlns="" xmlns:p14="http://schemas.microsoft.com/office/powerpoint/2010/main" val="6884506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Working of KNN</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 xmlns:a16="http://schemas.microsoft.com/office/drawing/2014/main" id="{1DD09937-6B33-4721-88D9-E65E36E878C5}"/>
              </a:ext>
            </a:extLst>
          </p:cNvPr>
          <p:cNvPicPr>
            <a:picLocks noChangeAspect="1"/>
          </p:cNvPicPr>
          <p:nvPr/>
        </p:nvPicPr>
        <p:blipFill>
          <a:blip r:embed="rId2"/>
          <a:stretch>
            <a:fillRect/>
          </a:stretch>
        </p:blipFill>
        <p:spPr>
          <a:xfrm>
            <a:off x="461912" y="1545996"/>
            <a:ext cx="11019935" cy="4807670"/>
          </a:xfrm>
          <a:prstGeom prst="rect">
            <a:avLst/>
          </a:prstGeom>
        </p:spPr>
      </p:pic>
    </p:spTree>
    <p:extLst>
      <p:ext uri="{BB962C8B-B14F-4D97-AF65-F5344CB8AC3E}">
        <p14:creationId xmlns="" xmlns:p14="http://schemas.microsoft.com/office/powerpoint/2010/main" val="32592846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Working of KNN</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4" name="Picture 3">
            <a:extLst>
              <a:ext uri="{FF2B5EF4-FFF2-40B4-BE49-F238E27FC236}">
                <a16:creationId xmlns="" xmlns:a16="http://schemas.microsoft.com/office/drawing/2014/main" id="{FC9EB5BB-E23F-465A-B46C-BA30416DA76A}"/>
              </a:ext>
            </a:extLst>
          </p:cNvPr>
          <p:cNvPicPr>
            <a:picLocks noChangeAspect="1"/>
          </p:cNvPicPr>
          <p:nvPr/>
        </p:nvPicPr>
        <p:blipFill>
          <a:blip r:embed="rId2"/>
          <a:stretch>
            <a:fillRect/>
          </a:stretch>
        </p:blipFill>
        <p:spPr>
          <a:xfrm>
            <a:off x="838200" y="1489435"/>
            <a:ext cx="5685148" cy="4839226"/>
          </a:xfrm>
          <a:prstGeom prst="rect">
            <a:avLst/>
          </a:prstGeom>
        </p:spPr>
      </p:pic>
      <p:pic>
        <p:nvPicPr>
          <p:cNvPr id="5" name="Picture 4">
            <a:extLst>
              <a:ext uri="{FF2B5EF4-FFF2-40B4-BE49-F238E27FC236}">
                <a16:creationId xmlns="" xmlns:a16="http://schemas.microsoft.com/office/drawing/2014/main" id="{7B35CED9-2F21-4781-B1D3-F796BC736255}"/>
              </a:ext>
            </a:extLst>
          </p:cNvPr>
          <p:cNvPicPr>
            <a:picLocks noChangeAspect="1"/>
          </p:cNvPicPr>
          <p:nvPr/>
        </p:nvPicPr>
        <p:blipFill>
          <a:blip r:embed="rId3"/>
          <a:stretch>
            <a:fillRect/>
          </a:stretch>
        </p:blipFill>
        <p:spPr>
          <a:xfrm>
            <a:off x="6240544" y="1118513"/>
            <a:ext cx="5316718" cy="5374361"/>
          </a:xfrm>
          <a:prstGeom prst="rect">
            <a:avLst/>
          </a:prstGeom>
        </p:spPr>
      </p:pic>
    </p:spTree>
    <p:extLst>
      <p:ext uri="{BB962C8B-B14F-4D97-AF65-F5344CB8AC3E}">
        <p14:creationId xmlns="" xmlns:p14="http://schemas.microsoft.com/office/powerpoint/2010/main" val="3722635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Types of Machine Learning Algorithms</a:t>
            </a:r>
          </a:p>
        </p:txBody>
      </p:sp>
      <p:sp>
        <p:nvSpPr>
          <p:cNvPr id="4" name="Content Placeholder 3">
            <a:extLst>
              <a:ext uri="{FF2B5EF4-FFF2-40B4-BE49-F238E27FC236}">
                <a16:creationId xmlns="" xmlns:a16="http://schemas.microsoft.com/office/drawing/2014/main" id="{387D742D-38A5-44D3-8940-C29BC333E4DE}"/>
              </a:ext>
            </a:extLst>
          </p:cNvPr>
          <p:cNvSpPr>
            <a:spLocks noGrp="1"/>
          </p:cNvSpPr>
          <p:nvPr>
            <p:ph idx="1"/>
          </p:nvPr>
        </p:nvSpPr>
        <p:spPr/>
        <p:txBody>
          <a:bodyPr>
            <a:noAutofit/>
          </a:bodyPr>
          <a:lstStyle/>
          <a:p>
            <a:r>
              <a:rPr lang="en-US" b="1" dirty="0"/>
              <a:t>2. Unsupervised Learning</a:t>
            </a:r>
          </a:p>
          <a:p>
            <a:r>
              <a:rPr lang="en-US" b="1" u="sng" dirty="0"/>
              <a:t>How it works:</a:t>
            </a:r>
            <a:r>
              <a:rPr lang="en-US" b="1" dirty="0"/>
              <a:t> </a:t>
            </a:r>
            <a:r>
              <a:rPr lang="en-US" dirty="0"/>
              <a:t>In this algorithm, we do not have any target or outcome variable to predict / estimate.  It is used for clustering population in different groups, which is widely used for segmenting customers in different groups for specific intervention. </a:t>
            </a:r>
          </a:p>
          <a:p>
            <a:r>
              <a:rPr lang="en-US" dirty="0">
                <a:solidFill>
                  <a:srgbClr val="FF0000"/>
                </a:solidFill>
              </a:rPr>
              <a:t>Examples of Unsupervised Learning: </a:t>
            </a:r>
            <a:r>
              <a:rPr lang="en-US" dirty="0" err="1">
                <a:solidFill>
                  <a:srgbClr val="FF0000"/>
                </a:solidFill>
              </a:rPr>
              <a:t>Apriori</a:t>
            </a:r>
            <a:r>
              <a:rPr lang="en-US" dirty="0">
                <a:solidFill>
                  <a:srgbClr val="FF0000"/>
                </a:solidFill>
              </a:rPr>
              <a:t> algorithm, K-means.</a:t>
            </a:r>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16315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Working of KNN</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3" name="Picture 2">
            <a:extLst>
              <a:ext uri="{FF2B5EF4-FFF2-40B4-BE49-F238E27FC236}">
                <a16:creationId xmlns="" xmlns:a16="http://schemas.microsoft.com/office/drawing/2014/main" id="{469A8A25-317F-4104-972D-FC53BFC4D663}"/>
              </a:ext>
            </a:extLst>
          </p:cNvPr>
          <p:cNvPicPr>
            <a:picLocks noChangeAspect="1"/>
          </p:cNvPicPr>
          <p:nvPr/>
        </p:nvPicPr>
        <p:blipFill>
          <a:blip r:embed="rId2"/>
          <a:stretch>
            <a:fillRect/>
          </a:stretch>
        </p:blipFill>
        <p:spPr>
          <a:xfrm>
            <a:off x="546754" y="1508288"/>
            <a:ext cx="5891753" cy="4810130"/>
          </a:xfrm>
          <a:prstGeom prst="rect">
            <a:avLst/>
          </a:prstGeom>
        </p:spPr>
      </p:pic>
      <p:pic>
        <p:nvPicPr>
          <p:cNvPr id="8" name="Picture 7">
            <a:extLst>
              <a:ext uri="{FF2B5EF4-FFF2-40B4-BE49-F238E27FC236}">
                <a16:creationId xmlns="" xmlns:a16="http://schemas.microsoft.com/office/drawing/2014/main" id="{D3BFB9CB-6E6F-4C31-9E69-B47A4E9E1644}"/>
              </a:ext>
            </a:extLst>
          </p:cNvPr>
          <p:cNvPicPr>
            <a:picLocks noChangeAspect="1"/>
          </p:cNvPicPr>
          <p:nvPr/>
        </p:nvPicPr>
        <p:blipFill>
          <a:blip r:embed="rId3"/>
          <a:stretch>
            <a:fillRect/>
          </a:stretch>
        </p:blipFill>
        <p:spPr>
          <a:xfrm>
            <a:off x="6729953" y="542408"/>
            <a:ext cx="5251516" cy="5773183"/>
          </a:xfrm>
          <a:prstGeom prst="rect">
            <a:avLst/>
          </a:prstGeom>
        </p:spPr>
      </p:pic>
    </p:spTree>
    <p:extLst>
      <p:ext uri="{BB962C8B-B14F-4D97-AF65-F5344CB8AC3E}">
        <p14:creationId xmlns="" xmlns:p14="http://schemas.microsoft.com/office/powerpoint/2010/main" val="4024301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Working of KNN</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endParaRPr lang="en-IN" dirty="0"/>
          </a:p>
          <a:p>
            <a:endParaRPr lang="en-IN" dirty="0"/>
          </a:p>
        </p:txBody>
      </p:sp>
      <p:pic>
        <p:nvPicPr>
          <p:cNvPr id="7" name="Picture 6">
            <a:extLst>
              <a:ext uri="{FF2B5EF4-FFF2-40B4-BE49-F238E27FC236}">
                <a16:creationId xmlns="" xmlns:a16="http://schemas.microsoft.com/office/drawing/2014/main" id="{7A6F2C52-46C7-45DA-97D5-E7124CA37426}"/>
              </a:ext>
            </a:extLst>
          </p:cNvPr>
          <p:cNvPicPr>
            <a:picLocks noChangeAspect="1"/>
          </p:cNvPicPr>
          <p:nvPr/>
        </p:nvPicPr>
        <p:blipFill>
          <a:blip r:embed="rId2"/>
          <a:stretch>
            <a:fillRect/>
          </a:stretch>
        </p:blipFill>
        <p:spPr>
          <a:xfrm>
            <a:off x="650448" y="1508288"/>
            <a:ext cx="10114961" cy="4810130"/>
          </a:xfrm>
          <a:prstGeom prst="rect">
            <a:avLst/>
          </a:prstGeom>
        </p:spPr>
      </p:pic>
    </p:spTree>
    <p:extLst>
      <p:ext uri="{BB962C8B-B14F-4D97-AF65-F5344CB8AC3E}">
        <p14:creationId xmlns="" xmlns:p14="http://schemas.microsoft.com/office/powerpoint/2010/main" val="1101644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a:xfrm>
            <a:off x="838200" y="365125"/>
            <a:ext cx="10515600" cy="1325563"/>
          </a:xfrm>
        </p:spPr>
        <p:txBody>
          <a:bodyPr/>
          <a:lstStyle/>
          <a:p>
            <a:r>
              <a:rPr lang="en-IN" dirty="0"/>
              <a:t>Selection of algorithm</a:t>
            </a:r>
          </a:p>
        </p:txBody>
      </p:sp>
      <p:sp>
        <p:nvSpPr>
          <p:cNvPr id="4" name="Content Placeholder 3">
            <a:extLst>
              <a:ext uri="{FF2B5EF4-FFF2-40B4-BE49-F238E27FC236}">
                <a16:creationId xmlns="" xmlns:a16="http://schemas.microsoft.com/office/drawing/2014/main" id="{387D742D-38A5-44D3-8940-C29BC333E4DE}"/>
              </a:ext>
            </a:extLst>
          </p:cNvPr>
          <p:cNvSpPr>
            <a:spLocks noGrp="1"/>
          </p:cNvSpPr>
          <p:nvPr>
            <p:ph idx="1"/>
          </p:nvPr>
        </p:nvSpPr>
        <p:spPr>
          <a:xfrm>
            <a:off x="838200" y="3012759"/>
            <a:ext cx="10515600" cy="3164204"/>
          </a:xfrm>
        </p:spPr>
        <p:txBody>
          <a:bodyPr>
            <a:noAutofit/>
          </a:bodyPr>
          <a:lstStyle/>
          <a:p>
            <a:endParaRPr lang="en-IN" sz="1400" b="1" dirty="0">
              <a:latin typeface="Arial" panose="020B0604020202020204" pitchFamily="34" charset="0"/>
              <a:cs typeface="Arial" panose="020B0604020202020204" pitchFamily="34" charset="0"/>
            </a:endParaRPr>
          </a:p>
          <a:p>
            <a:pPr marL="457200" lvl="1" indent="0">
              <a:buNone/>
            </a:pPr>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pic>
        <p:nvPicPr>
          <p:cNvPr id="1026" name="Picture 2" descr="Move mouse over image">
            <a:extLst>
              <a:ext uri="{FF2B5EF4-FFF2-40B4-BE49-F238E27FC236}">
                <a16:creationId xmlns="" xmlns:a16="http://schemas.microsoft.com/office/drawing/2014/main" id="{A32EDB40-F1EB-4E40-8E18-29736B171AA8}"/>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95313" y="1880429"/>
            <a:ext cx="10999787" cy="498699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77357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a:xfrm>
            <a:off x="838200" y="365125"/>
            <a:ext cx="10515600" cy="1325563"/>
          </a:xfrm>
        </p:spPr>
        <p:txBody>
          <a:bodyPr/>
          <a:lstStyle/>
          <a:p>
            <a:endParaRPr lang="en-IN" dirty="0"/>
          </a:p>
        </p:txBody>
      </p:sp>
      <p:sp>
        <p:nvSpPr>
          <p:cNvPr id="4" name="Content Placeholder 3">
            <a:extLst>
              <a:ext uri="{FF2B5EF4-FFF2-40B4-BE49-F238E27FC236}">
                <a16:creationId xmlns="" xmlns:a16="http://schemas.microsoft.com/office/drawing/2014/main" id="{387D742D-38A5-44D3-8940-C29BC333E4DE}"/>
              </a:ext>
            </a:extLst>
          </p:cNvPr>
          <p:cNvSpPr>
            <a:spLocks noGrp="1"/>
          </p:cNvSpPr>
          <p:nvPr>
            <p:ph idx="1"/>
          </p:nvPr>
        </p:nvSpPr>
        <p:spPr>
          <a:xfrm>
            <a:off x="838200" y="3012759"/>
            <a:ext cx="10515600" cy="3164204"/>
          </a:xfrm>
        </p:spPr>
        <p:txBody>
          <a:bodyPr>
            <a:noAutofit/>
          </a:bodyPr>
          <a:lstStyle/>
          <a:p>
            <a:pPr algn="ctr"/>
            <a:endParaRPr lang="en-IN" sz="4000" b="1" dirty="0">
              <a:latin typeface="Arial" panose="020B0604020202020204" pitchFamily="34" charset="0"/>
              <a:cs typeface="Arial" panose="020B0604020202020204" pitchFamily="34" charset="0"/>
            </a:endParaRPr>
          </a:p>
          <a:p>
            <a:pPr marL="457200" lvl="1" indent="0" algn="ctr">
              <a:buNone/>
            </a:pPr>
            <a:r>
              <a:rPr lang="en-IN" sz="4000" b="1" smtClean="0">
                <a:latin typeface="Arial" panose="020B0604020202020204" pitchFamily="34" charset="0"/>
                <a:cs typeface="Arial" panose="020B0604020202020204" pitchFamily="34" charset="0"/>
              </a:rPr>
              <a:t>Thanks</a:t>
            </a:r>
          </a:p>
          <a:p>
            <a:pPr marL="457200" lvl="1" indent="0" algn="ctr">
              <a:buNone/>
            </a:pPr>
            <a:r>
              <a:rPr lang="en-IN" sz="4000" b="1" smtClean="0">
                <a:latin typeface="Arial" panose="020B0604020202020204" pitchFamily="34" charset="0"/>
                <a:cs typeface="Arial" panose="020B0604020202020204" pitchFamily="34" charset="0"/>
              </a:rPr>
              <a:t>9845547471</a:t>
            </a:r>
            <a:endParaRPr lang="en-IN" sz="40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959915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Types of Machine Learning Algorithms</a:t>
            </a:r>
          </a:p>
        </p:txBody>
      </p:sp>
      <p:sp>
        <p:nvSpPr>
          <p:cNvPr id="4" name="Content Placeholder 3">
            <a:extLst>
              <a:ext uri="{FF2B5EF4-FFF2-40B4-BE49-F238E27FC236}">
                <a16:creationId xmlns="" xmlns:a16="http://schemas.microsoft.com/office/drawing/2014/main" id="{387D742D-38A5-44D3-8940-C29BC333E4DE}"/>
              </a:ext>
            </a:extLst>
          </p:cNvPr>
          <p:cNvSpPr>
            <a:spLocks noGrp="1"/>
          </p:cNvSpPr>
          <p:nvPr>
            <p:ph idx="1"/>
          </p:nvPr>
        </p:nvSpPr>
        <p:spPr/>
        <p:txBody>
          <a:bodyPr>
            <a:noAutofit/>
          </a:bodyPr>
          <a:lstStyle/>
          <a:p>
            <a:r>
              <a:rPr lang="en-US" b="1" dirty="0"/>
              <a:t>3. Reinforcement Learning:</a:t>
            </a:r>
          </a:p>
          <a:p>
            <a:r>
              <a:rPr lang="en-US" b="1" u="sng" dirty="0"/>
              <a:t>How it works:</a:t>
            </a:r>
            <a:r>
              <a:rPr lang="en-US" dirty="0"/>
              <a:t>  Using this algorithm, the machine is trained to make specific decisions. It works this way: the machine is exposed to an environment where it trains itself continually using trial and error. This machine learns from past experience and tries to capture the best possible knowledge to make accurate business decisions. </a:t>
            </a:r>
            <a:r>
              <a:rPr lang="en-US" dirty="0">
                <a:solidFill>
                  <a:srgbClr val="FF0000"/>
                </a:solidFill>
              </a:rPr>
              <a:t>Example of Reinforcement Learning: Markov Decision Process</a:t>
            </a: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3045741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Common ML Algorithms</a:t>
            </a:r>
          </a:p>
        </p:txBody>
      </p:sp>
      <p:sp>
        <p:nvSpPr>
          <p:cNvPr id="4" name="Content Placeholder 3">
            <a:extLst>
              <a:ext uri="{FF2B5EF4-FFF2-40B4-BE49-F238E27FC236}">
                <a16:creationId xmlns="" xmlns:a16="http://schemas.microsoft.com/office/drawing/2014/main" id="{387D742D-38A5-44D3-8940-C29BC333E4DE}"/>
              </a:ext>
            </a:extLst>
          </p:cNvPr>
          <p:cNvSpPr>
            <a:spLocks noGrp="1"/>
          </p:cNvSpPr>
          <p:nvPr>
            <p:ph idx="1"/>
          </p:nvPr>
        </p:nvSpPr>
        <p:spPr/>
        <p:txBody>
          <a:bodyPr>
            <a:noAutofit/>
          </a:bodyPr>
          <a:lstStyle/>
          <a:p>
            <a:r>
              <a:rPr lang="en-US" sz="1800" b="1" dirty="0"/>
              <a:t>Linear Regression </a:t>
            </a:r>
          </a:p>
          <a:p>
            <a:r>
              <a:rPr lang="en-US" sz="1800" b="1" dirty="0"/>
              <a:t>Logistic Regression</a:t>
            </a:r>
          </a:p>
          <a:p>
            <a:r>
              <a:rPr lang="en-US" sz="1800" b="1" dirty="0"/>
              <a:t>Decision Tree</a:t>
            </a:r>
          </a:p>
          <a:p>
            <a:r>
              <a:rPr lang="en-US" sz="1800" b="1" dirty="0"/>
              <a:t>SVM</a:t>
            </a:r>
          </a:p>
          <a:p>
            <a:r>
              <a:rPr lang="en-US" sz="1800" b="1" dirty="0"/>
              <a:t>Naive Bayes</a:t>
            </a:r>
          </a:p>
          <a:p>
            <a:r>
              <a:rPr lang="en-US" sz="1800" b="1" dirty="0" err="1"/>
              <a:t>kNN</a:t>
            </a:r>
            <a:endParaRPr lang="en-US" sz="1800" b="1" dirty="0"/>
          </a:p>
          <a:p>
            <a:r>
              <a:rPr lang="en-US" sz="1800" b="1" dirty="0"/>
              <a:t>K-Means</a:t>
            </a:r>
          </a:p>
          <a:p>
            <a:r>
              <a:rPr lang="en-US" sz="1800" b="1" dirty="0"/>
              <a:t>Random Forest</a:t>
            </a:r>
          </a:p>
          <a:p>
            <a:r>
              <a:rPr lang="en-US" sz="1800" b="1" dirty="0"/>
              <a:t>Dimensionality Reduction Algorithms</a:t>
            </a:r>
          </a:p>
          <a:p>
            <a:r>
              <a:rPr lang="en-US" sz="1800" b="1" dirty="0"/>
              <a:t>Gradient Boosting algorithms</a:t>
            </a:r>
          </a:p>
          <a:p>
            <a:pPr lvl="1"/>
            <a:r>
              <a:rPr lang="en-US" sz="1800" b="1" dirty="0"/>
              <a:t>GBM ,</a:t>
            </a:r>
            <a:r>
              <a:rPr lang="en-US" sz="1800" b="1" dirty="0" err="1"/>
              <a:t>XGBoost,LightGBM,CatBoost</a:t>
            </a:r>
            <a:endParaRPr lang="en-IN" sz="1400" b="1" dirty="0">
              <a:latin typeface="Arial" panose="020B0604020202020204" pitchFamily="34" charset="0"/>
              <a:cs typeface="Arial" panose="020B0604020202020204" pitchFamily="34" charset="0"/>
            </a:endParaRPr>
          </a:p>
          <a:p>
            <a:pPr lvl="1"/>
            <a:r>
              <a:rPr lang="en-IN" sz="1400" b="1" dirty="0">
                <a:latin typeface="Arial" panose="020B0604020202020204" pitchFamily="34" charset="0"/>
                <a:cs typeface="Arial" panose="020B0604020202020204" pitchFamily="34" charset="0"/>
                <a:hlinkClick r:id="rId2"/>
              </a:rPr>
              <a:t>REFERENCE - </a:t>
            </a:r>
            <a:r>
              <a:rPr lang="en-US" sz="1400" b="1" dirty="0">
                <a:hlinkClick r:id="rId2"/>
              </a:rPr>
              <a:t>https://www.analyticsvidhya.com/blog/2017/09/common-machine-learning-algorithms/</a:t>
            </a:r>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pPr lvl="1"/>
            <a:endParaRPr lang="en-IN" sz="1400" b="1" dirty="0">
              <a:latin typeface="Arial" panose="020B0604020202020204" pitchFamily="34" charset="0"/>
              <a:cs typeface="Arial" panose="020B0604020202020204" pitchFamily="34" charset="0"/>
            </a:endParaRPr>
          </a:p>
          <a:p>
            <a:endParaRPr lang="en-IN" sz="14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1326424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Linear Regression – Single Variable</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r>
              <a:rPr lang="en-IN" dirty="0"/>
              <a:t>Prediction of home price</a:t>
            </a:r>
          </a:p>
          <a:p>
            <a:endParaRPr lang="en-IN" dirty="0"/>
          </a:p>
        </p:txBody>
      </p:sp>
      <p:pic>
        <p:nvPicPr>
          <p:cNvPr id="5" name="Picture 4">
            <a:extLst>
              <a:ext uri="{FF2B5EF4-FFF2-40B4-BE49-F238E27FC236}">
                <a16:creationId xmlns="" xmlns:a16="http://schemas.microsoft.com/office/drawing/2014/main" id="{BAB5A3D0-1862-4D5C-B5B1-6D191D6AF2E8}"/>
              </a:ext>
            </a:extLst>
          </p:cNvPr>
          <p:cNvPicPr>
            <a:picLocks noChangeAspect="1"/>
          </p:cNvPicPr>
          <p:nvPr/>
        </p:nvPicPr>
        <p:blipFill>
          <a:blip r:embed="rId2"/>
          <a:stretch>
            <a:fillRect/>
          </a:stretch>
        </p:blipFill>
        <p:spPr>
          <a:xfrm>
            <a:off x="704383" y="2285958"/>
            <a:ext cx="5005952" cy="4351339"/>
          </a:xfrm>
          <a:prstGeom prst="rect">
            <a:avLst/>
          </a:prstGeom>
        </p:spPr>
      </p:pic>
      <p:pic>
        <p:nvPicPr>
          <p:cNvPr id="7" name="Picture 6">
            <a:extLst>
              <a:ext uri="{FF2B5EF4-FFF2-40B4-BE49-F238E27FC236}">
                <a16:creationId xmlns="" xmlns:a16="http://schemas.microsoft.com/office/drawing/2014/main" id="{48A2BC7B-76C0-4CF2-94C3-C2CB4D88D3E8}"/>
              </a:ext>
            </a:extLst>
          </p:cNvPr>
          <p:cNvPicPr>
            <a:picLocks noChangeAspect="1"/>
          </p:cNvPicPr>
          <p:nvPr/>
        </p:nvPicPr>
        <p:blipFill>
          <a:blip r:embed="rId3"/>
          <a:stretch>
            <a:fillRect/>
          </a:stretch>
        </p:blipFill>
        <p:spPr>
          <a:xfrm>
            <a:off x="5710335" y="2285957"/>
            <a:ext cx="6444090" cy="4351337"/>
          </a:xfrm>
          <a:prstGeom prst="rect">
            <a:avLst/>
          </a:prstGeom>
        </p:spPr>
      </p:pic>
    </p:spTree>
    <p:extLst>
      <p:ext uri="{BB962C8B-B14F-4D97-AF65-F5344CB8AC3E}">
        <p14:creationId xmlns="" xmlns:p14="http://schemas.microsoft.com/office/powerpoint/2010/main" val="2223312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45E232-DB37-4223-BC2A-DB3BA9C1CA14}"/>
              </a:ext>
            </a:extLst>
          </p:cNvPr>
          <p:cNvSpPr>
            <a:spLocks noGrp="1"/>
          </p:cNvSpPr>
          <p:nvPr>
            <p:ph type="title"/>
          </p:nvPr>
        </p:nvSpPr>
        <p:spPr/>
        <p:txBody>
          <a:bodyPr/>
          <a:lstStyle/>
          <a:p>
            <a:r>
              <a:rPr lang="en-IN" b="1" dirty="0"/>
              <a:t>Linear Regression – Single Variable</a:t>
            </a:r>
          </a:p>
        </p:txBody>
      </p:sp>
      <p:sp>
        <p:nvSpPr>
          <p:cNvPr id="6" name="Content Placeholder 5">
            <a:extLst>
              <a:ext uri="{FF2B5EF4-FFF2-40B4-BE49-F238E27FC236}">
                <a16:creationId xmlns="" xmlns:a16="http://schemas.microsoft.com/office/drawing/2014/main" id="{DCC8A11E-43F2-4E89-AA95-6A0765F743C4}"/>
              </a:ext>
            </a:extLst>
          </p:cNvPr>
          <p:cNvSpPr>
            <a:spLocks noGrp="1"/>
          </p:cNvSpPr>
          <p:nvPr>
            <p:ph idx="1"/>
          </p:nvPr>
        </p:nvSpPr>
        <p:spPr/>
        <p:txBody>
          <a:bodyPr/>
          <a:lstStyle/>
          <a:p>
            <a:r>
              <a:rPr lang="en-IN" dirty="0"/>
              <a:t>Prediction of home price</a:t>
            </a:r>
          </a:p>
          <a:p>
            <a:endParaRPr lang="en-IN" dirty="0"/>
          </a:p>
        </p:txBody>
      </p:sp>
      <p:pic>
        <p:nvPicPr>
          <p:cNvPr id="3" name="Picture 2">
            <a:extLst>
              <a:ext uri="{FF2B5EF4-FFF2-40B4-BE49-F238E27FC236}">
                <a16:creationId xmlns="" xmlns:a16="http://schemas.microsoft.com/office/drawing/2014/main" id="{F47D519D-7463-405A-93EF-E00ADDEA95F4}"/>
              </a:ext>
            </a:extLst>
          </p:cNvPr>
          <p:cNvPicPr>
            <a:picLocks noChangeAspect="1"/>
          </p:cNvPicPr>
          <p:nvPr/>
        </p:nvPicPr>
        <p:blipFill>
          <a:blip r:embed="rId2"/>
          <a:stretch>
            <a:fillRect/>
          </a:stretch>
        </p:blipFill>
        <p:spPr>
          <a:xfrm>
            <a:off x="830123" y="2267338"/>
            <a:ext cx="4656277" cy="4590662"/>
          </a:xfrm>
          <a:prstGeom prst="rect">
            <a:avLst/>
          </a:prstGeom>
        </p:spPr>
      </p:pic>
      <p:pic>
        <p:nvPicPr>
          <p:cNvPr id="4" name="Picture 3">
            <a:extLst>
              <a:ext uri="{FF2B5EF4-FFF2-40B4-BE49-F238E27FC236}">
                <a16:creationId xmlns="" xmlns:a16="http://schemas.microsoft.com/office/drawing/2014/main" id="{EC8F1E66-7942-4BB8-B331-865E129D2EF8}"/>
              </a:ext>
            </a:extLst>
          </p:cNvPr>
          <p:cNvPicPr>
            <a:picLocks noChangeAspect="1"/>
          </p:cNvPicPr>
          <p:nvPr/>
        </p:nvPicPr>
        <p:blipFill>
          <a:blip r:embed="rId3"/>
          <a:stretch>
            <a:fillRect/>
          </a:stretch>
        </p:blipFill>
        <p:spPr>
          <a:xfrm>
            <a:off x="5607698" y="2267338"/>
            <a:ext cx="6193351" cy="4590662"/>
          </a:xfrm>
          <a:prstGeom prst="rect">
            <a:avLst/>
          </a:prstGeom>
        </p:spPr>
      </p:pic>
    </p:spTree>
    <p:extLst>
      <p:ext uri="{BB962C8B-B14F-4D97-AF65-F5344CB8AC3E}">
        <p14:creationId xmlns="" xmlns:p14="http://schemas.microsoft.com/office/powerpoint/2010/main" val="2383560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11002</TotalTime>
  <Words>416</Words>
  <Application>Microsoft Office PowerPoint</Application>
  <PresentationFormat>Custom</PresentationFormat>
  <Paragraphs>105</Paragraphs>
  <Slides>53</Slides>
  <Notes>0</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Machine Learning - Algorithms</vt:lpstr>
      <vt:lpstr>Introduction</vt:lpstr>
      <vt:lpstr>Course Outline</vt:lpstr>
      <vt:lpstr>Types of Machine Learning Algorithms</vt:lpstr>
      <vt:lpstr>Types of Machine Learning Algorithms</vt:lpstr>
      <vt:lpstr>Types of Machine Learning Algorithms</vt:lpstr>
      <vt:lpstr>Common ML Algorithms</vt:lpstr>
      <vt:lpstr>Linear Regression – Single Variable</vt:lpstr>
      <vt:lpstr>Linear Regression – Single Variable</vt:lpstr>
      <vt:lpstr>Linear Regression – Single Variable</vt:lpstr>
      <vt:lpstr>Linear Regression – Single Variable</vt:lpstr>
      <vt:lpstr>Linear Regression – Single Variable</vt:lpstr>
      <vt:lpstr>Linear Regression – Multiple Variable</vt:lpstr>
      <vt:lpstr>Dummy Variables – One Hot Encoding</vt:lpstr>
      <vt:lpstr>Dummy Variables – One Hot Encoding</vt:lpstr>
      <vt:lpstr>Dummy Variables – One Hot Encoding</vt:lpstr>
      <vt:lpstr>Logistic Regression – Binary Classification</vt:lpstr>
      <vt:lpstr>Logistic Regression – Binary Classification</vt:lpstr>
      <vt:lpstr>Logistic Regression – Binary Classification</vt:lpstr>
      <vt:lpstr>Logistic Regression – Binary Classification</vt:lpstr>
      <vt:lpstr>Logistic Regression – Binary Classification</vt:lpstr>
      <vt:lpstr>Logistic Regression – Multiclass Classification</vt:lpstr>
      <vt:lpstr>Decision Tree</vt:lpstr>
      <vt:lpstr>Decision Tree</vt:lpstr>
      <vt:lpstr>Decision Tree</vt:lpstr>
      <vt:lpstr>Decision Tree</vt:lpstr>
      <vt:lpstr>Decision Tree</vt:lpstr>
      <vt:lpstr>Decision Tree</vt:lpstr>
      <vt:lpstr>Decision Tree</vt:lpstr>
      <vt:lpstr>Support Vector Machine (SVM) - Classification</vt:lpstr>
      <vt:lpstr>Support Vector Machine (SVM) - Classification</vt:lpstr>
      <vt:lpstr>Support Vector Machine (SVM) - Classification</vt:lpstr>
      <vt:lpstr>Support Vector Machine (SVM) - Classification</vt:lpstr>
      <vt:lpstr>Decision Tree – Classification and Regression</vt:lpstr>
      <vt:lpstr>Decision Tree – Buy a thermostat or not</vt:lpstr>
      <vt:lpstr>Decision Tree – Buy a thermostat or not</vt:lpstr>
      <vt:lpstr>Confusion matrix</vt:lpstr>
      <vt:lpstr>Confusion matrix</vt:lpstr>
      <vt:lpstr>Cross Validation – Evaluating model performance</vt:lpstr>
      <vt:lpstr>Cross Validation – Evaluating model performance</vt:lpstr>
      <vt:lpstr>Cross Validation – Evaluating model performance – Option 3</vt:lpstr>
      <vt:lpstr>K Means Clustering – Unsupervised learning</vt:lpstr>
      <vt:lpstr>K Mean Clustering – Unsupervised learning</vt:lpstr>
      <vt:lpstr>K Mean Clustering – Unsupervised learning</vt:lpstr>
      <vt:lpstr>K Mean Clustering – Unsupervised learning</vt:lpstr>
      <vt:lpstr>Elbow method to determine K</vt:lpstr>
      <vt:lpstr>K Nearest Neighbour (KNN) - Classification</vt:lpstr>
      <vt:lpstr>Working of KNN</vt:lpstr>
      <vt:lpstr>Working of KNN</vt:lpstr>
      <vt:lpstr>Working of KNN</vt:lpstr>
      <vt:lpstr>Working of KNN</vt:lpstr>
      <vt:lpstr>Selection of algorithm</vt:lpstr>
      <vt:lpstr>Slide 53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prasad</dc:creator>
  <cp:lastModifiedBy>lenovo</cp:lastModifiedBy>
  <cp:revision>668</cp:revision>
  <dcterms:created xsi:type="dcterms:W3CDTF">2018-01-28T06:02:15Z</dcterms:created>
  <dcterms:modified xsi:type="dcterms:W3CDTF">2020-07-23T10:38:40Z</dcterms:modified>
</cp:coreProperties>
</file>